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51" r:id="rId2"/>
    <p:sldId id="353" r:id="rId3"/>
    <p:sldId id="329" r:id="rId4"/>
    <p:sldId id="328" r:id="rId5"/>
    <p:sldId id="333" r:id="rId6"/>
    <p:sldId id="334" r:id="rId7"/>
    <p:sldId id="337" r:id="rId8"/>
    <p:sldId id="338" r:id="rId9"/>
    <p:sldId id="341" r:id="rId10"/>
    <p:sldId id="354" r:id="rId11"/>
    <p:sldId id="339" r:id="rId12"/>
    <p:sldId id="335" r:id="rId13"/>
    <p:sldId id="258" r:id="rId14"/>
    <p:sldId id="259" r:id="rId15"/>
    <p:sldId id="330" r:id="rId16"/>
    <p:sldId id="261" r:id="rId17"/>
    <p:sldId id="262" r:id="rId18"/>
    <p:sldId id="263" r:id="rId19"/>
    <p:sldId id="264" r:id="rId20"/>
    <p:sldId id="265" r:id="rId21"/>
    <p:sldId id="266" r:id="rId22"/>
    <p:sldId id="267" r:id="rId23"/>
    <p:sldId id="268" r:id="rId24"/>
    <p:sldId id="269" r:id="rId25"/>
    <p:sldId id="256" r:id="rId26"/>
    <p:sldId id="257" r:id="rId27"/>
    <p:sldId id="342" r:id="rId28"/>
    <p:sldId id="343" r:id="rId29"/>
    <p:sldId id="260" r:id="rId30"/>
    <p:sldId id="344" r:id="rId31"/>
    <p:sldId id="345" r:id="rId32"/>
    <p:sldId id="346" r:id="rId33"/>
    <p:sldId id="347" r:id="rId34"/>
    <p:sldId id="348" r:id="rId35"/>
    <p:sldId id="349" r:id="rId36"/>
    <p:sldId id="350" r:id="rId37"/>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86020" autoAdjust="0"/>
  </p:normalViewPr>
  <p:slideViewPr>
    <p:cSldViewPr snapToGrid="0" showGuides="1">
      <p:cViewPr varScale="1">
        <p:scale>
          <a:sx n="91" d="100"/>
          <a:sy n="91" d="100"/>
        </p:scale>
        <p:origin x="1146" y="90"/>
      </p:cViewPr>
      <p:guideLst>
        <p:guide pos="416"/>
        <p:guide pos="7256"/>
        <p:guide orient="horz" pos="648"/>
        <p:guide orient="horz" pos="712"/>
        <p:guide orient="horz" pos="3928"/>
        <p:guide orient="horz" pos="388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5827A-DC6E-4036-ADD2-AC7412891644}" type="datetimeFigureOut">
              <a:rPr lang="zh-CN" altLang="en-US" smtClean="0"/>
              <a:t>2024/10/24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729CC-7D86-4A70-B7FA-080A462B94CE}" type="slidenum">
              <a:rPr lang="zh-CN" altLang="en-US" smtClean="0"/>
              <a:t>‹#›</a:t>
            </a:fld>
            <a:endParaRPr lang="zh-CN" altLang="en-US"/>
          </a:p>
        </p:txBody>
      </p:sp>
    </p:spTree>
    <p:extLst>
      <p:ext uri="{BB962C8B-B14F-4D97-AF65-F5344CB8AC3E}">
        <p14:creationId xmlns:p14="http://schemas.microsoft.com/office/powerpoint/2010/main" val="225526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a:t>
            </a:fld>
            <a:endParaRPr lang="zh-CN" altLang="en-US"/>
          </a:p>
        </p:txBody>
      </p:sp>
    </p:spTree>
    <p:extLst>
      <p:ext uri="{BB962C8B-B14F-4D97-AF65-F5344CB8AC3E}">
        <p14:creationId xmlns:p14="http://schemas.microsoft.com/office/powerpoint/2010/main" val="2000048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Home page https://hku-nft.com/</a:t>
            </a:r>
          </a:p>
          <a:p>
            <a:pPr algn="l"/>
            <a:r>
              <a:rPr lang="en-US" altLang="zh-CN" b="0" i="0" dirty="0">
                <a:solidFill>
                  <a:srgbClr val="262626"/>
                </a:solidFill>
                <a:effectLst/>
                <a:highlight>
                  <a:srgbClr val="FFFFFF"/>
                </a:highlight>
                <a:latin typeface="-apple-system"/>
              </a:rPr>
              <a:t>Here are the features of the data analysis services provided by HKUNFT:</a:t>
            </a:r>
          </a:p>
          <a:p>
            <a:pPr algn="l">
              <a:buFont typeface="+mj-lt"/>
              <a:buAutoNum type="arabicPeriod"/>
            </a:pPr>
            <a:r>
              <a:rPr lang="en-US" altLang="zh-CN" b="1" i="0" dirty="0">
                <a:solidFill>
                  <a:srgbClr val="262626"/>
                </a:solidFill>
                <a:effectLst/>
                <a:highlight>
                  <a:srgbClr val="FFFFFF"/>
                </a:highlight>
                <a:latin typeface="-apple-system"/>
              </a:rPr>
              <a:t>Real-Time Data Access</a:t>
            </a:r>
            <a:r>
              <a:rPr lang="en-US" altLang="zh-CN" b="0" i="0" dirty="0">
                <a:solidFill>
                  <a:srgbClr val="262626"/>
                </a:solidFill>
                <a:effectLst/>
                <a:highlight>
                  <a:srgbClr val="FFFFFF"/>
                </a:highlight>
                <a:latin typeface="-apple-system"/>
              </a:rPr>
              <a:t>: Users can seamlessly integrate real-time NFT data through a robust API service, facilitating application development.</a:t>
            </a:r>
          </a:p>
          <a:p>
            <a:pPr algn="l">
              <a:buFont typeface="+mj-lt"/>
              <a:buAutoNum type="arabicPeriod"/>
            </a:pPr>
            <a:r>
              <a:rPr lang="en-US" altLang="zh-CN" b="1" i="0" dirty="0">
                <a:solidFill>
                  <a:srgbClr val="262626"/>
                </a:solidFill>
                <a:effectLst/>
                <a:highlight>
                  <a:srgbClr val="FFFFFF"/>
                </a:highlight>
                <a:latin typeface="-apple-system"/>
              </a:rPr>
              <a:t>No-Code Analytics Dashboard</a:t>
            </a:r>
            <a:r>
              <a:rPr lang="en-US" altLang="zh-CN" b="0" i="0" dirty="0">
                <a:solidFill>
                  <a:srgbClr val="262626"/>
                </a:solidFill>
                <a:effectLst/>
                <a:highlight>
                  <a:srgbClr val="FFFFFF"/>
                </a:highlight>
                <a:latin typeface="-apple-system"/>
              </a:rPr>
              <a:t>: Offers a no-code analytics tool that allows users to easily gain valuable insights into the NFT market.</a:t>
            </a:r>
          </a:p>
          <a:p>
            <a:pPr algn="l">
              <a:buFont typeface="+mj-lt"/>
              <a:buAutoNum type="arabicPeriod"/>
            </a:pPr>
            <a:r>
              <a:rPr lang="en-US" altLang="zh-CN" b="1" i="0" dirty="0">
                <a:solidFill>
                  <a:srgbClr val="262626"/>
                </a:solidFill>
                <a:effectLst/>
                <a:highlight>
                  <a:srgbClr val="FFFFFF"/>
                </a:highlight>
                <a:latin typeface="-apple-system"/>
              </a:rPr>
              <a:t>Transaction Data Analysis</a:t>
            </a:r>
            <a:r>
              <a:rPr lang="en-US" altLang="zh-CN" b="0" i="0" dirty="0">
                <a:solidFill>
                  <a:srgbClr val="262626"/>
                </a:solidFill>
                <a:effectLst/>
                <a:highlight>
                  <a:srgbClr val="FFFFFF"/>
                </a:highlight>
                <a:latin typeface="-apple-system"/>
              </a:rPr>
              <a:t>: Analyzes sales volumes, prices, and buyer/seller behavior to help users identify market trends and dynamics.</a:t>
            </a:r>
          </a:p>
          <a:p>
            <a:pPr algn="l">
              <a:buFont typeface="+mj-lt"/>
              <a:buAutoNum type="arabicPeriod"/>
            </a:pPr>
            <a:r>
              <a:rPr lang="en-US" altLang="zh-CN" b="1" i="0" dirty="0">
                <a:solidFill>
                  <a:srgbClr val="262626"/>
                </a:solidFill>
                <a:effectLst/>
                <a:highlight>
                  <a:srgbClr val="FFFFFF"/>
                </a:highlight>
                <a:latin typeface="-apple-system"/>
              </a:rPr>
              <a:t>Statistical Metrics Support</a:t>
            </a:r>
            <a:r>
              <a:rPr lang="en-US" altLang="zh-CN" b="0" i="0" dirty="0">
                <a:solidFill>
                  <a:srgbClr val="262626"/>
                </a:solidFill>
                <a:effectLst/>
                <a:highlight>
                  <a:srgbClr val="FFFFFF"/>
                </a:highlight>
                <a:latin typeface="-apple-system"/>
              </a:rPr>
              <a:t>: The API not only provides raw data but also supports statistical metrics, allowing users to retrieve needed information with simple code.</a:t>
            </a:r>
          </a:p>
          <a:p>
            <a:pPr algn="l">
              <a:buFont typeface="+mj-lt"/>
              <a:buAutoNum type="arabicPeriod"/>
            </a:pPr>
            <a:r>
              <a:rPr lang="en-US" altLang="zh-CN" b="1" i="0" dirty="0">
                <a:solidFill>
                  <a:srgbClr val="262626"/>
                </a:solidFill>
                <a:effectLst/>
                <a:highlight>
                  <a:srgbClr val="FFFFFF"/>
                </a:highlight>
                <a:latin typeface="-apple-system"/>
              </a:rPr>
              <a:t>Research and Reports</a:t>
            </a:r>
            <a:r>
              <a:rPr lang="en-US" altLang="zh-CN" b="0" i="0" dirty="0">
                <a:solidFill>
                  <a:srgbClr val="262626"/>
                </a:solidFill>
                <a:effectLst/>
                <a:highlight>
                  <a:srgbClr val="FFFFFF"/>
                </a:highlight>
                <a:latin typeface="-apple-system"/>
              </a:rPr>
              <a:t>: Provides NFT-related research reports authored by researchers from top universities, helping users gain a deeper understanding of the market.</a:t>
            </a:r>
          </a:p>
          <a:p>
            <a:pPr algn="l">
              <a:buFont typeface="+mj-lt"/>
              <a:buAutoNum type="arabicPeriod"/>
            </a:pPr>
            <a:r>
              <a:rPr lang="en-US" altLang="zh-CN" b="1" i="0" dirty="0">
                <a:solidFill>
                  <a:srgbClr val="262626"/>
                </a:solidFill>
                <a:effectLst/>
                <a:highlight>
                  <a:srgbClr val="FFFFFF"/>
                </a:highlight>
                <a:latin typeface="-apple-system"/>
              </a:rPr>
              <a:t>Extensive Data Coverage</a:t>
            </a:r>
            <a:r>
              <a:rPr lang="en-US" altLang="zh-CN" b="0" i="0" dirty="0">
                <a:solidFill>
                  <a:srgbClr val="262626"/>
                </a:solidFill>
                <a:effectLst/>
                <a:highlight>
                  <a:srgbClr val="FFFFFF"/>
                </a:highlight>
                <a:latin typeface="-apple-system"/>
              </a:rPr>
              <a:t>: Covers multiple markets with a vast number of NFT transfer records and collection data, ensuring comprehensiveness and accuracy.</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12</a:t>
            </a:fld>
            <a:endParaRPr lang="zh-CN" altLang="en-US"/>
          </a:p>
        </p:txBody>
      </p:sp>
    </p:spTree>
    <p:extLst>
      <p:ext uri="{BB962C8B-B14F-4D97-AF65-F5344CB8AC3E}">
        <p14:creationId xmlns:p14="http://schemas.microsoft.com/office/powerpoint/2010/main" val="968547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19</a:t>
            </a:fld>
            <a:endParaRPr lang="zh-CN" altLang="en-US"/>
          </a:p>
        </p:txBody>
      </p:sp>
    </p:spTree>
    <p:extLst>
      <p:ext uri="{BB962C8B-B14F-4D97-AF65-F5344CB8AC3E}">
        <p14:creationId xmlns:p14="http://schemas.microsoft.com/office/powerpoint/2010/main" val="1336096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Hedera Mirror Nodes store the history of transactions that occurred on </a:t>
            </a:r>
            <a:r>
              <a:rPr lang="en-US" altLang="zh-CN" dirty="0" err="1"/>
              <a:t>mainnet</a:t>
            </a:r>
            <a:r>
              <a:rPr lang="en-US" altLang="zh-CN" dirty="0"/>
              <a:t>, </a:t>
            </a:r>
            <a:r>
              <a:rPr lang="en-US" altLang="zh-CN" dirty="0" err="1"/>
              <a:t>testnet</a:t>
            </a:r>
            <a:r>
              <a:rPr lang="en-US" altLang="zh-CN" dirty="0"/>
              <a:t>, and </a:t>
            </a:r>
            <a:r>
              <a:rPr lang="en-US" altLang="zh-CN" dirty="0" err="1"/>
              <a:t>previewnet</a:t>
            </a:r>
            <a:r>
              <a:rPr lang="en-US" altLang="zh-CN" dirty="0"/>
              <a:t>.  Each transaction generates a record that is stored in a record file.  The transaction contents can be accessed by the mirror node REST APIs. (https://docs.hedera.com/hedera/sdks-and-apis/rest-api)</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a:t>
            </a:fld>
            <a:endParaRPr lang="zh-CN" altLang="en-US"/>
          </a:p>
        </p:txBody>
      </p:sp>
    </p:spTree>
    <p:extLst>
      <p:ext uri="{BB962C8B-B14F-4D97-AF65-F5344CB8AC3E}">
        <p14:creationId xmlns:p14="http://schemas.microsoft.com/office/powerpoint/2010/main" val="2707220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Base_url</a:t>
            </a:r>
            <a:r>
              <a:rPr lang="en-US" altLang="zh-CN" dirty="0"/>
              <a:t> +  </a:t>
            </a:r>
            <a:r>
              <a:rPr lang="en-US" altLang="zh-CN" dirty="0" err="1"/>
              <a:t>suburl</a:t>
            </a:r>
            <a:r>
              <a:rPr lang="en-US" altLang="zh-CN" dirty="0"/>
              <a:t> =  what you want </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a:t>
            </a:fld>
            <a:endParaRPr lang="zh-CN" altLang="en-US"/>
          </a:p>
        </p:txBody>
      </p:sp>
    </p:spTree>
    <p:extLst>
      <p:ext uri="{BB962C8B-B14F-4D97-AF65-F5344CB8AC3E}">
        <p14:creationId xmlns:p14="http://schemas.microsoft.com/office/powerpoint/2010/main" val="602114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Get 29,011 contracts in hedera block chain, 25,811 traded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5</a:t>
            </a:fld>
            <a:endParaRPr lang="zh-CN" altLang="en-US"/>
          </a:p>
        </p:txBody>
      </p:sp>
    </p:spTree>
    <p:extLst>
      <p:ext uri="{BB962C8B-B14F-4D97-AF65-F5344CB8AC3E}">
        <p14:creationId xmlns:p14="http://schemas.microsoft.com/office/powerpoint/2010/main" val="200640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  token id of each contracts  to get each series number of each token id</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6</a:t>
            </a:fld>
            <a:endParaRPr lang="zh-CN" altLang="en-US"/>
          </a:p>
        </p:txBody>
      </p:sp>
    </p:spTree>
    <p:extLst>
      <p:ext uri="{BB962C8B-B14F-4D97-AF65-F5344CB8AC3E}">
        <p14:creationId xmlns:p14="http://schemas.microsoft.com/office/powerpoint/2010/main" val="216542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Iterate over all the token and series number of  each contract  above to get the transactions (mint ,deleted , cryptos </a:t>
            </a:r>
            <a:r>
              <a:rPr lang="en-US" altLang="zh-CN" dirty="0" err="1"/>
              <a:t>transfer,cryptos</a:t>
            </a:r>
            <a:r>
              <a:rPr lang="en-US" altLang="zh-CN" dirty="0"/>
              <a:t> trades ) for each contract </a:t>
            </a:r>
          </a:p>
          <a:p>
            <a:r>
              <a:rPr lang="en-US" altLang="zh-CN" dirty="0"/>
              <a:t>Total 9 M + transactions records in hedera  up  to  2024/ 8/26</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7</a:t>
            </a:fld>
            <a:endParaRPr lang="zh-CN" altLang="en-US"/>
          </a:p>
        </p:txBody>
      </p:sp>
    </p:spTree>
    <p:extLst>
      <p:ext uri="{BB962C8B-B14F-4D97-AF65-F5344CB8AC3E}">
        <p14:creationId xmlns:p14="http://schemas.microsoft.com/office/powerpoint/2010/main" val="3644947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3342-2362-92F9-9228-2BD819A390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527617-7638-875D-7771-2BEA17AFCB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AA8FA7-9B25-55FD-937F-A3412E67DE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Use  the transaction hash to  get sender and receiver details accounts detail   in the transaction </a:t>
            </a:r>
            <a:r>
              <a:rPr lang="zh-CN" altLang="en-US" dirty="0"/>
              <a:t>，</a:t>
            </a:r>
            <a:r>
              <a:rPr lang="en-US" altLang="zh-CN" dirty="0"/>
              <a:t>Get  the  Top 10 volumes contracts  detail  and to calculate the concentration index ,comparison  data  and  so on</a:t>
            </a:r>
            <a:endParaRPr lang="zh-CN" altLang="en-US" dirty="0"/>
          </a:p>
          <a:p>
            <a:endParaRPr lang="zh-CN" altLang="en-US" dirty="0"/>
          </a:p>
        </p:txBody>
      </p:sp>
      <p:sp>
        <p:nvSpPr>
          <p:cNvPr id="4" name="灯片编号占位符 3">
            <a:extLst>
              <a:ext uri="{FF2B5EF4-FFF2-40B4-BE49-F238E27FC236}">
                <a16:creationId xmlns:a16="http://schemas.microsoft.com/office/drawing/2014/main" id="{6CADBA46-F66E-3709-E979-426EF52D9F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0729CC-7D86-4A70-B7FA-080A462B94C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9307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flow diagram</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9</a:t>
            </a:fld>
            <a:endParaRPr lang="zh-CN" altLang="en-US"/>
          </a:p>
        </p:txBody>
      </p:sp>
    </p:spTree>
    <p:extLst>
      <p:ext uri="{BB962C8B-B14F-4D97-AF65-F5344CB8AC3E}">
        <p14:creationId xmlns:p14="http://schemas.microsoft.com/office/powerpoint/2010/main" val="604479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err="1"/>
              <a:t>Link.next</a:t>
            </a:r>
            <a:r>
              <a:rPr lang="en-US" altLang="zh-CN" dirty="0"/>
              <a:t> </a:t>
            </a:r>
            <a:r>
              <a:rPr lang="zh-CN" altLang="en-US" dirty="0"/>
              <a:t>’ </a:t>
            </a:r>
            <a:r>
              <a:rPr lang="en-US" altLang="zh-CN" dirty="0"/>
              <a:t>next page </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10</a:t>
            </a:fld>
            <a:endParaRPr lang="zh-CN" altLang="en-US"/>
          </a:p>
        </p:txBody>
      </p:sp>
    </p:spTree>
    <p:extLst>
      <p:ext uri="{BB962C8B-B14F-4D97-AF65-F5344CB8AC3E}">
        <p14:creationId xmlns:p14="http://schemas.microsoft.com/office/powerpoint/2010/main" val="2703979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dirty="0"/>
          </a:p>
        </p:txBody>
      </p:sp>
      <p:sp>
        <p:nvSpPr>
          <p:cNvPr id="2" name="标题 1"/>
          <p:cNvSpPr>
            <a:spLocks noGrp="1"/>
          </p:cNvSpPr>
          <p:nvPr>
            <p:ph type="ctrTitle" hasCustomPrompt="1"/>
          </p:nvPr>
        </p:nvSpPr>
        <p:spPr>
          <a:xfrm>
            <a:off x="660400" y="1130300"/>
            <a:ext cx="5943600" cy="2217118"/>
          </a:xfrm>
        </p:spPr>
        <p:txBody>
          <a:bodyPr anchor="b">
            <a:normAutofit/>
          </a:bodyPr>
          <a:lstStyle>
            <a:lvl1pPr algn="l">
              <a:defRPr sz="4800"/>
            </a:lvl1pPr>
          </a:lstStyle>
          <a:p>
            <a:pPr lvl="0"/>
            <a:r>
              <a:rPr lang="en-US"/>
              <a:t>Click to add title</a:t>
            </a:r>
          </a:p>
        </p:txBody>
      </p:sp>
      <p:sp>
        <p:nvSpPr>
          <p:cNvPr id="3" name="副标题 2"/>
          <p:cNvSpPr>
            <a:spLocks noGrp="1"/>
          </p:cNvSpPr>
          <p:nvPr>
            <p:ph type="subTitle" idx="1" hasCustomPrompt="1"/>
          </p:nvPr>
        </p:nvSpPr>
        <p:spPr>
          <a:xfrm>
            <a:off x="2077156" y="3483898"/>
            <a:ext cx="3523544" cy="573752"/>
          </a:xfrm>
          <a:prstGeom prst="roundRect">
            <a:avLst>
              <a:gd name="adj" fmla="val 50000"/>
            </a:avLst>
          </a:prstGeom>
          <a:solidFill>
            <a:schemeClr val="accent2"/>
          </a:solidFill>
        </p:spPr>
        <p:txBody>
          <a:bodyPr anchor="ct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9" name="矩形: 圆角 8"/>
          <p:cNvSpPr/>
          <p:nvPr/>
        </p:nvSpPr>
        <p:spPr>
          <a:xfrm>
            <a:off x="762001" y="3483898"/>
            <a:ext cx="1224843" cy="573752"/>
          </a:xfrm>
          <a:prstGeom prst="roundRect">
            <a:avLst>
              <a:gd name="adj" fmla="val 5000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0" name="图片 9">
            <a:extLst>
              <a:ext uri="{FF2B5EF4-FFF2-40B4-BE49-F238E27FC236}">
                <a16:creationId xmlns:a16="http://schemas.microsoft.com/office/drawing/2014/main" id="{FACFAEA8-C231-C9EF-0F2B-602779D55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pic>
        <p:nvPicPr>
          <p:cNvPr id="8" name="图片 7">
            <a:extLst>
              <a:ext uri="{FF2B5EF4-FFF2-40B4-BE49-F238E27FC236}">
                <a16:creationId xmlns:a16="http://schemas.microsoft.com/office/drawing/2014/main" id="{125A38E3-0ADF-4781-3614-B24BABB8BB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7"/>
            <a:ext cx="2836562" cy="915667"/>
          </a:xfrm>
        </p:spPr>
        <p:txBody>
          <a:bodyPr anchor="t">
            <a:normAutofit/>
          </a:bodyPr>
          <a:lstStyle>
            <a:lvl1pPr algn="r">
              <a:defRPr sz="2800"/>
            </a:lvl1pPr>
          </a:lstStyle>
          <a:p>
            <a:pPr lvl="0"/>
            <a:r>
              <a:rPr lang="en-US"/>
              <a:t>Agenda</a:t>
            </a:r>
          </a:p>
        </p:txBody>
      </p:sp>
      <p:sp>
        <p:nvSpPr>
          <p:cNvPr id="3" name="内容占位符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cxnSp>
        <p:nvCxnSpPr>
          <p:cNvPr id="7" name="直接连接符 6"/>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任意多边形: 形状 7"/>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pic>
        <p:nvPicPr>
          <p:cNvPr id="9" name="图片 8">
            <a:extLst>
              <a:ext uri="{FF2B5EF4-FFF2-40B4-BE49-F238E27FC236}">
                <a16:creationId xmlns:a16="http://schemas.microsoft.com/office/drawing/2014/main" id="{7808BD34-DB99-9A9B-4AFE-0D532A3461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任意多边形: 形状 7"/>
          <p:cNvSpPr/>
          <p:nvPr/>
        </p:nvSpPr>
        <p:spPr>
          <a:xfrm flipH="1">
            <a:off x="-156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083300" y="2115395"/>
            <a:ext cx="5435600" cy="1371600"/>
          </a:xfrm>
        </p:spPr>
        <p:txBody>
          <a:bodyPr anchor="b">
            <a:normAutofit/>
          </a:bodyPr>
          <a:lstStyle>
            <a:lvl1pPr>
              <a:defRPr sz="3600"/>
            </a:lvl1pPr>
          </a:lstStyle>
          <a:p>
            <a:pPr lvl="0"/>
            <a:r>
              <a:rPr lang="en-US"/>
              <a:t>Click to add title</a:t>
            </a:r>
          </a:p>
        </p:txBody>
      </p:sp>
      <p:sp>
        <p:nvSpPr>
          <p:cNvPr id="3" name="文本占位符 2"/>
          <p:cNvSpPr>
            <a:spLocks noGrp="1"/>
          </p:cNvSpPr>
          <p:nvPr>
            <p:ph type="body" idx="1" hasCustomPrompt="1"/>
          </p:nvPr>
        </p:nvSpPr>
        <p:spPr>
          <a:xfrm>
            <a:off x="6083300" y="3492500"/>
            <a:ext cx="5435600" cy="2743200"/>
          </a:xfrm>
        </p:spPr>
        <p:txBody>
          <a:bodyPr>
            <a:normAutofit/>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pic>
        <p:nvPicPr>
          <p:cNvPr id="6" name="图片 5">
            <a:extLst>
              <a:ext uri="{FF2B5EF4-FFF2-40B4-BE49-F238E27FC236}">
                <a16:creationId xmlns:a16="http://schemas.microsoft.com/office/drawing/2014/main" id="{AEDA6A90-851B-45E3-83BA-6C5BE71499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dirty="0"/>
          </a:p>
        </p:txBody>
      </p:sp>
      <p:pic>
        <p:nvPicPr>
          <p:cNvPr id="5" name="图片 4">
            <a:extLst>
              <a:ext uri="{FF2B5EF4-FFF2-40B4-BE49-F238E27FC236}">
                <a16:creationId xmlns:a16="http://schemas.microsoft.com/office/drawing/2014/main" id="{44F8F7FD-CB70-4B06-B0B1-D3912A1090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60400" y="2057400"/>
            <a:ext cx="5682343" cy="1371600"/>
          </a:xfrm>
        </p:spPr>
        <p:txBody>
          <a:bodyPr anchor="ctr">
            <a:noAutofit/>
          </a:bodyPr>
          <a:lstStyle>
            <a:lvl1pPr>
              <a:defRPr sz="4800"/>
            </a:lvl1pPr>
          </a:lstStyle>
          <a:p>
            <a:pPr lvl="0"/>
            <a:r>
              <a:rPr lang="en-US"/>
              <a:t>Click to add title</a:t>
            </a:r>
          </a:p>
        </p:txBody>
      </p:sp>
      <p:pic>
        <p:nvPicPr>
          <p:cNvPr id="8" name="图片 7">
            <a:extLst>
              <a:ext uri="{FF2B5EF4-FFF2-40B4-BE49-F238E27FC236}">
                <a16:creationId xmlns:a16="http://schemas.microsoft.com/office/drawing/2014/main" id="{4204B5CF-49F3-E79C-0511-664C96847A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pic>
        <p:nvPicPr>
          <p:cNvPr id="7" name="图片 6">
            <a:extLst>
              <a:ext uri="{FF2B5EF4-FFF2-40B4-BE49-F238E27FC236}">
                <a16:creationId xmlns:a16="http://schemas.microsoft.com/office/drawing/2014/main" id="{021D37A0-EEB6-DD99-C027-144889D24AD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www.hedera.com/fee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38250-C994-50C6-3066-0C0A1091ACC6}"/>
              </a:ext>
            </a:extLst>
          </p:cNvPr>
          <p:cNvSpPr>
            <a:spLocks noGrp="1"/>
          </p:cNvSpPr>
          <p:nvPr>
            <p:ph type="title"/>
          </p:nvPr>
        </p:nvSpPr>
        <p:spPr>
          <a:xfrm>
            <a:off x="730204" y="302607"/>
            <a:ext cx="10795046" cy="907822"/>
          </a:xfrm>
        </p:spPr>
        <p:txBody>
          <a:bodyPr>
            <a:normAutofit/>
          </a:bodyPr>
          <a:lstStyle/>
          <a:p>
            <a:pPr algn="ctr"/>
            <a:r>
              <a:rPr lang="en-US" altLang="zh-CN" sz="4000" dirty="0"/>
              <a:t>HEDERA DATA API</a:t>
            </a:r>
            <a:endParaRPr lang="zh-CN" altLang="en-US" sz="4000" dirty="0"/>
          </a:p>
        </p:txBody>
      </p:sp>
    </p:spTree>
    <p:extLst>
      <p:ext uri="{BB962C8B-B14F-4D97-AF65-F5344CB8AC3E}">
        <p14:creationId xmlns:p14="http://schemas.microsoft.com/office/powerpoint/2010/main" val="2597886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03348-E3C0-26CC-B570-CDE88944DDB5}"/>
              </a:ext>
            </a:extLst>
          </p:cNvPr>
          <p:cNvSpPr>
            <a:spLocks noGrp="1"/>
          </p:cNvSpPr>
          <p:nvPr>
            <p:ph type="title"/>
          </p:nvPr>
        </p:nvSpPr>
        <p:spPr/>
        <p:txBody>
          <a:bodyPr/>
          <a:lstStyle/>
          <a:p>
            <a:r>
              <a:rPr lang="en-US" altLang="zh-CN" dirty="0"/>
              <a:t>Field different </a:t>
            </a:r>
            <a:endParaRPr lang="zh-CN" altLang="en-US" dirty="0"/>
          </a:p>
        </p:txBody>
      </p:sp>
      <p:graphicFrame>
        <p:nvGraphicFramePr>
          <p:cNvPr id="8" name="内容占位符 7">
            <a:extLst>
              <a:ext uri="{FF2B5EF4-FFF2-40B4-BE49-F238E27FC236}">
                <a16:creationId xmlns:a16="http://schemas.microsoft.com/office/drawing/2014/main" id="{EC4B4DEF-426F-8BAD-9F7D-6C8F770CBB08}"/>
              </a:ext>
            </a:extLst>
          </p:cNvPr>
          <p:cNvGraphicFramePr>
            <a:graphicFrameLocks noGrp="1"/>
          </p:cNvGraphicFramePr>
          <p:nvPr>
            <p:ph sz="quarter" idx="1"/>
            <p:extLst>
              <p:ext uri="{D42A27DB-BD31-4B8C-83A1-F6EECF244321}">
                <p14:modId xmlns:p14="http://schemas.microsoft.com/office/powerpoint/2010/main" val="3133386336"/>
              </p:ext>
            </p:extLst>
          </p:nvPr>
        </p:nvGraphicFramePr>
        <p:xfrm>
          <a:off x="3801996" y="1892166"/>
          <a:ext cx="4318782" cy="9717436"/>
        </p:xfrm>
        <a:graphic>
          <a:graphicData uri="http://schemas.openxmlformats.org/drawingml/2006/table">
            <a:tbl>
              <a:tblPr/>
              <a:tblGrid>
                <a:gridCol w="2159391">
                  <a:extLst>
                    <a:ext uri="{9D8B030D-6E8A-4147-A177-3AD203B41FA5}">
                      <a16:colId xmlns:a16="http://schemas.microsoft.com/office/drawing/2014/main" val="4145474175"/>
                    </a:ext>
                  </a:extLst>
                </a:gridCol>
                <a:gridCol w="2159391">
                  <a:extLst>
                    <a:ext uri="{9D8B030D-6E8A-4147-A177-3AD203B41FA5}">
                      <a16:colId xmlns:a16="http://schemas.microsoft.com/office/drawing/2014/main" val="549021388"/>
                    </a:ext>
                  </a:extLst>
                </a:gridCol>
              </a:tblGrid>
              <a:tr h="180838">
                <a:tc>
                  <a:txBody>
                    <a:bodyPr/>
                    <a:lstStyle/>
                    <a:p>
                      <a:pPr algn="l" fontAlgn="ctr"/>
                      <a:r>
                        <a:rPr lang="en-US" altLang="zh-CN" sz="1100" dirty="0">
                          <a:effectLst/>
                        </a:rPr>
                        <a:t>Filed name</a:t>
                      </a:r>
                      <a:endParaRPr lang="en-US" sz="1100" dirty="0">
                        <a:effectLst/>
                      </a:endParaRPr>
                    </a:p>
                  </a:txBody>
                  <a:tcPr marL="19389" marR="19389" marT="9694" marB="9694" anchor="ctr">
                    <a:lnL w="12700" cap="flat" cmpd="sng" algn="ctr">
                      <a:solidFill>
                        <a:srgbClr val="E5E7EB"/>
                      </a:solidFill>
                      <a:prstDash val="solid"/>
                      <a:round/>
                      <a:headEnd type="none" w="med" len="med"/>
                      <a:tailEnd type="none" w="med" len="med"/>
                    </a:lnL>
                    <a:lnR w="762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3006ED"/>
                      </a:solidFill>
                      <a:prstDash val="solid"/>
                      <a:round/>
                      <a:headEnd type="none" w="med" len="med"/>
                      <a:tailEnd type="none" w="med" len="med"/>
                    </a:lnB>
                    <a:noFill/>
                  </a:tcPr>
                </a:tc>
                <a:tc>
                  <a:txBody>
                    <a:bodyPr/>
                    <a:lstStyle/>
                    <a:p>
                      <a:pPr algn="l" fontAlgn="ctr"/>
                      <a:r>
                        <a:rPr lang="en-US" sz="1100" dirty="0">
                          <a:effectLst/>
                        </a:rPr>
                        <a:t>Description</a:t>
                      </a:r>
                    </a:p>
                  </a:txBody>
                  <a:tcPr marL="19389" marR="19389" marT="9694" marB="9694" anchor="ctr">
                    <a:lnL w="762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B008ED"/>
                      </a:solidFill>
                      <a:prstDash val="solid"/>
                      <a:round/>
                      <a:headEnd type="none" w="med" len="med"/>
                      <a:tailEnd type="none" w="med" len="med"/>
                    </a:lnB>
                    <a:noFill/>
                  </a:tcPr>
                </a:tc>
                <a:extLst>
                  <a:ext uri="{0D108BD9-81ED-4DB2-BD59-A6C34878D82A}">
                    <a16:rowId xmlns:a16="http://schemas.microsoft.com/office/drawing/2014/main" val="2630648257"/>
                  </a:ext>
                </a:extLst>
              </a:tr>
              <a:tr h="342930">
                <a:tc>
                  <a:txBody>
                    <a:bodyPr/>
                    <a:lstStyle/>
                    <a:p>
                      <a:pPr fontAlgn="ctr"/>
                      <a:r>
                        <a:rPr lang="en-US" sz="1100" b="1" dirty="0">
                          <a:effectLst/>
                        </a:rPr>
                        <a:t>consensus timestamp</a:t>
                      </a:r>
                      <a:endParaRPr lang="en-US" sz="1100" dirty="0">
                        <a:effectLst/>
                      </a:endParaRPr>
                    </a:p>
                  </a:txBody>
                  <a:tcPr marL="19389" marR="19389" marT="9694" marB="9694" anchor="ctr">
                    <a:lnL w="12700" cap="flat" cmpd="sng" algn="ctr">
                      <a:solidFill>
                        <a:srgbClr val="3006ED"/>
                      </a:solidFill>
                      <a:prstDash val="solid"/>
                      <a:round/>
                      <a:headEnd type="none" w="med" len="med"/>
                      <a:tailEnd type="none" w="med" len="med"/>
                    </a:lnL>
                    <a:lnR w="7620" cap="flat" cmpd="sng" algn="ctr">
                      <a:solidFill>
                        <a:srgbClr val="B008ED"/>
                      </a:solidFill>
                      <a:prstDash val="solid"/>
                      <a:round/>
                      <a:headEnd type="none" w="med" len="med"/>
                      <a:tailEnd type="none" w="med" len="med"/>
                    </a:lnR>
                    <a:lnT w="12700" cap="flat" cmpd="sng" algn="ctr">
                      <a:solidFill>
                        <a:srgbClr val="3006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tc>
                  <a:txBody>
                    <a:bodyPr/>
                    <a:lstStyle/>
                    <a:p>
                      <a:pPr fontAlgn="ctr"/>
                      <a:r>
                        <a:rPr lang="en-US" sz="1100">
                          <a:effectLst/>
                        </a:rPr>
                        <a:t>The consensus timestamp in seconds.nanoseconds</a:t>
                      </a:r>
                    </a:p>
                  </a:txBody>
                  <a:tcPr marL="19389" marR="19389" marT="9694" marB="9694" anchor="ctr">
                    <a:lnL w="7620" cap="flat" cmpd="sng" algn="ctr">
                      <a:solidFill>
                        <a:srgbClr val="B008ED"/>
                      </a:solidFill>
                      <a:prstDash val="solid"/>
                      <a:round/>
                      <a:headEnd type="none" w="med" len="med"/>
                      <a:tailEnd type="none" w="med" len="med"/>
                    </a:lnL>
                    <a:lnR w="12700" cap="flat" cmpd="sng" algn="ctr">
                      <a:solidFill>
                        <a:srgbClr val="B008ED"/>
                      </a:solidFill>
                      <a:prstDash val="solid"/>
                      <a:round/>
                      <a:headEnd type="none" w="med" len="med"/>
                      <a:tailEnd type="none" w="med" len="med"/>
                    </a:lnR>
                    <a:lnT w="12700" cap="flat" cmpd="sng" algn="ctr">
                      <a:solidFill>
                        <a:srgbClr val="B008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extLst>
                  <a:ext uri="{0D108BD9-81ED-4DB2-BD59-A6C34878D82A}">
                    <a16:rowId xmlns:a16="http://schemas.microsoft.com/office/drawing/2014/main" val="299196205"/>
                  </a:ext>
                </a:extLst>
              </a:tr>
              <a:tr h="342930">
                <a:tc>
                  <a:txBody>
                    <a:bodyPr/>
                    <a:lstStyle/>
                    <a:p>
                      <a:pPr fontAlgn="ctr"/>
                      <a:r>
                        <a:rPr lang="en-US" sz="1100" b="1">
                          <a:effectLst/>
                        </a:rPr>
                        <a:t>transaction hash</a:t>
                      </a:r>
                      <a:endParaRPr lang="en-US" sz="1100">
                        <a:effectLst/>
                      </a:endParaRPr>
                    </a:p>
                  </a:txBody>
                  <a:tcPr marL="19389" marR="19389" marT="9694" marB="9694" anchor="ctr">
                    <a:lnL w="12700" cap="flat" cmpd="sng" algn="ctr">
                      <a:solidFill>
                        <a:srgbClr val="3001ED"/>
                      </a:solidFill>
                      <a:prstDash val="solid"/>
                      <a:round/>
                      <a:headEnd type="none" w="med" len="med"/>
                      <a:tailEnd type="none" w="med" len="med"/>
                    </a:lnL>
                    <a:lnR w="7620" cap="flat" cmpd="sng" algn="ctr">
                      <a:solidFill>
                        <a:srgbClr val="3010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tc>
                  <a:txBody>
                    <a:bodyPr/>
                    <a:lstStyle/>
                    <a:p>
                      <a:pPr fontAlgn="ctr"/>
                      <a:r>
                        <a:rPr lang="en-US" sz="1100">
                          <a:effectLst/>
                        </a:rPr>
                        <a:t>The hash value of the transaction processed on the Hedera network</a:t>
                      </a:r>
                    </a:p>
                  </a:txBody>
                  <a:tcPr marL="19389" marR="19389" marT="9694" marB="9694" anchor="ctr">
                    <a:lnL w="7620" cap="flat" cmpd="sng" algn="ctr">
                      <a:solidFill>
                        <a:srgbClr val="3010ED"/>
                      </a:solidFill>
                      <a:prstDash val="solid"/>
                      <a:round/>
                      <a:headEnd type="none" w="med" len="med"/>
                      <a:tailEnd type="none" w="med" len="med"/>
                    </a:lnL>
                    <a:lnR w="12700" cap="flat" cmpd="sng" algn="ctr">
                      <a:solidFill>
                        <a:srgbClr val="3010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8362371"/>
                  </a:ext>
                </a:extLst>
              </a:tr>
              <a:tr h="180838">
                <a:tc>
                  <a:txBody>
                    <a:bodyPr/>
                    <a:lstStyle/>
                    <a:p>
                      <a:pPr fontAlgn="ctr"/>
                      <a:r>
                        <a:rPr lang="en-US" sz="1100" b="1">
                          <a:effectLst/>
                        </a:rPr>
                        <a:t>valid start timestamp</a:t>
                      </a:r>
                      <a:endParaRPr lang="en-US" sz="1100">
                        <a:effectLst/>
                      </a:endParaRPr>
                    </a:p>
                  </a:txBody>
                  <a:tcPr marL="19389" marR="19389" marT="9694" marB="9694" anchor="ctr">
                    <a:lnL w="12700" cap="flat" cmpd="sng" algn="ctr">
                      <a:solidFill>
                        <a:srgbClr val="100D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5013ED"/>
                      </a:solidFill>
                      <a:prstDash val="solid"/>
                      <a:round/>
                      <a:headEnd type="none" w="med" len="med"/>
                      <a:tailEnd type="none" w="med" len="med"/>
                    </a:lnB>
                    <a:noFill/>
                  </a:tcPr>
                </a:tc>
                <a:tc>
                  <a:txBody>
                    <a:bodyPr/>
                    <a:lstStyle/>
                    <a:p>
                      <a:pPr fontAlgn="ctr"/>
                      <a:r>
                        <a:rPr lang="en-US" sz="1100">
                          <a:effectLst/>
                        </a:rPr>
                        <a:t>The time the transaction is valid</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F004ED"/>
                      </a:solidFill>
                      <a:prstDash val="solid"/>
                      <a:round/>
                      <a:headEnd type="none" w="med" len="med"/>
                      <a:tailEnd type="none" w="med" len="med"/>
                    </a:lnB>
                    <a:noFill/>
                  </a:tcPr>
                </a:tc>
                <a:extLst>
                  <a:ext uri="{0D108BD9-81ED-4DB2-BD59-A6C34878D82A}">
                    <a16:rowId xmlns:a16="http://schemas.microsoft.com/office/drawing/2014/main" val="691176195"/>
                  </a:ext>
                </a:extLst>
              </a:tr>
              <a:tr h="342930">
                <a:tc>
                  <a:txBody>
                    <a:bodyPr/>
                    <a:lstStyle/>
                    <a:p>
                      <a:pPr fontAlgn="ctr"/>
                      <a:r>
                        <a:rPr lang="en-US" sz="1100" b="1" dirty="0">
                          <a:effectLst/>
                        </a:rPr>
                        <a:t>charged </a:t>
                      </a:r>
                      <a:r>
                        <a:rPr lang="en-US" sz="1100" b="1" dirty="0" err="1">
                          <a:effectLst/>
                        </a:rPr>
                        <a:t>tx</a:t>
                      </a:r>
                      <a:r>
                        <a:rPr lang="en-US" sz="1100" b="1" dirty="0">
                          <a:effectLst/>
                        </a:rPr>
                        <a:t> fee</a:t>
                      </a:r>
                      <a:endParaRPr lang="en-US" sz="1100" dirty="0">
                        <a:effectLst/>
                      </a:endParaRPr>
                    </a:p>
                  </a:txBody>
                  <a:tcPr marL="19389" marR="19389" marT="9694" marB="9694" anchor="ctr">
                    <a:lnL w="12700" cap="flat" cmpd="sng" algn="ctr">
                      <a:solidFill>
                        <a:srgbClr val="5013ED"/>
                      </a:solidFill>
                      <a:prstDash val="solid"/>
                      <a:round/>
                      <a:headEnd type="none" w="med" len="med"/>
                      <a:tailEnd type="none" w="med" len="med"/>
                    </a:lnL>
                    <a:lnR w="7620" cap="flat" cmpd="sng" algn="ctr">
                      <a:solidFill>
                        <a:srgbClr val="F004ED"/>
                      </a:solidFill>
                      <a:prstDash val="solid"/>
                      <a:round/>
                      <a:headEnd type="none" w="med" len="med"/>
                      <a:tailEnd type="none" w="med" len="med"/>
                    </a:lnR>
                    <a:lnT w="7620" cap="flat" cmpd="sng" algn="ctr">
                      <a:solidFill>
                        <a:srgbClr val="5013ED"/>
                      </a:solidFill>
                      <a:prstDash val="solid"/>
                      <a:round/>
                      <a:headEnd type="none" w="med" len="med"/>
                      <a:tailEnd type="none" w="med" len="med"/>
                    </a:lnT>
                    <a:lnB w="7620" cap="flat" cmpd="sng" algn="ctr">
                      <a:solidFill>
                        <a:srgbClr val="3006ED"/>
                      </a:solidFill>
                      <a:prstDash val="solid"/>
                      <a:round/>
                      <a:headEnd type="none" w="med" len="med"/>
                      <a:tailEnd type="none" w="med" len="med"/>
                    </a:lnB>
                    <a:noFill/>
                  </a:tcPr>
                </a:tc>
                <a:tc>
                  <a:txBody>
                    <a:bodyPr/>
                    <a:lstStyle/>
                    <a:p>
                      <a:pPr fontAlgn="ctr"/>
                      <a:r>
                        <a:rPr lang="en-US" sz="1100">
                          <a:effectLst/>
                        </a:rPr>
                        <a:t>The transaction fee that was charged for that transaction</a:t>
                      </a:r>
                    </a:p>
                  </a:txBody>
                  <a:tcPr marL="19389" marR="19389" marT="9694" marB="9694" anchor="ctr">
                    <a:lnL w="7620" cap="flat" cmpd="sng" algn="ctr">
                      <a:solidFill>
                        <a:srgbClr val="F004ED"/>
                      </a:solidFill>
                      <a:prstDash val="solid"/>
                      <a:round/>
                      <a:headEnd type="none" w="med" len="med"/>
                      <a:tailEnd type="none" w="med" len="med"/>
                    </a:lnL>
                    <a:lnR w="12700" cap="flat" cmpd="sng" algn="ctr">
                      <a:solidFill>
                        <a:srgbClr val="F004ED"/>
                      </a:solidFill>
                      <a:prstDash val="solid"/>
                      <a:round/>
                      <a:headEnd type="none" w="med" len="med"/>
                      <a:tailEnd type="none" w="med" len="med"/>
                    </a:lnR>
                    <a:lnT w="7620" cap="flat" cmpd="sng" algn="ctr">
                      <a:solidFill>
                        <a:srgbClr val="F004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extLst>
                  <a:ext uri="{0D108BD9-81ED-4DB2-BD59-A6C34878D82A}">
                    <a16:rowId xmlns:a16="http://schemas.microsoft.com/office/drawing/2014/main" val="678240449"/>
                  </a:ext>
                </a:extLst>
              </a:tr>
              <a:tr h="180838">
                <a:tc>
                  <a:txBody>
                    <a:bodyPr/>
                    <a:lstStyle/>
                    <a:p>
                      <a:pPr fontAlgn="ctr"/>
                      <a:r>
                        <a:rPr lang="en-US" sz="1100" b="1">
                          <a:effectLst/>
                        </a:rPr>
                        <a:t>transaction id</a:t>
                      </a:r>
                      <a:endParaRPr lang="en-US" sz="1100">
                        <a:effectLst/>
                      </a:endParaRPr>
                    </a:p>
                  </a:txBody>
                  <a:tcPr marL="19389" marR="19389" marT="9694" marB="9694" anchor="ctr">
                    <a:lnL w="12700" cap="flat" cmpd="sng" algn="ctr">
                      <a:solidFill>
                        <a:srgbClr val="3006ED"/>
                      </a:solidFill>
                      <a:prstDash val="solid"/>
                      <a:round/>
                      <a:headEnd type="none" w="med" len="med"/>
                      <a:tailEnd type="none" w="med" len="med"/>
                    </a:lnL>
                    <a:lnR w="7620" cap="flat" cmpd="sng" algn="ctr">
                      <a:solidFill>
                        <a:srgbClr val="3010ED"/>
                      </a:solidFill>
                      <a:prstDash val="solid"/>
                      <a:round/>
                      <a:headEnd type="none" w="med" len="med"/>
                      <a:tailEnd type="none" w="med" len="med"/>
                    </a:lnR>
                    <a:lnT w="7620" cap="flat" cmpd="sng" algn="ctr">
                      <a:solidFill>
                        <a:srgbClr val="3006ED"/>
                      </a:solidFill>
                      <a:prstDash val="solid"/>
                      <a:round/>
                      <a:headEnd type="none" w="med" len="med"/>
                      <a:tailEnd type="none" w="med" len="med"/>
                    </a:lnT>
                    <a:lnB w="7620" cap="flat" cmpd="sng" algn="ctr">
                      <a:solidFill>
                        <a:srgbClr val="B012ED"/>
                      </a:solidFill>
                      <a:prstDash val="solid"/>
                      <a:round/>
                      <a:headEnd type="none" w="med" len="med"/>
                      <a:tailEnd type="none" w="med" len="med"/>
                    </a:lnB>
                    <a:noFill/>
                  </a:tcPr>
                </a:tc>
                <a:tc>
                  <a:txBody>
                    <a:bodyPr/>
                    <a:lstStyle/>
                    <a:p>
                      <a:pPr fontAlgn="ctr"/>
                      <a:r>
                        <a:rPr lang="en-US" sz="1100">
                          <a:effectLst/>
                        </a:rPr>
                        <a:t>The ID of the transaction</a:t>
                      </a:r>
                    </a:p>
                  </a:txBody>
                  <a:tcPr marL="19389" marR="19389" marT="9694" marB="9694" anchor="ctr">
                    <a:lnL w="7620" cap="flat" cmpd="sng" algn="ctr">
                      <a:solidFill>
                        <a:srgbClr val="3010ED"/>
                      </a:solidFill>
                      <a:prstDash val="solid"/>
                      <a:round/>
                      <a:headEnd type="none" w="med" len="med"/>
                      <a:tailEnd type="none" w="med" len="med"/>
                    </a:lnL>
                    <a:lnR w="12700" cap="flat" cmpd="sng" algn="ctr">
                      <a:solidFill>
                        <a:srgbClr val="3010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890288295"/>
                  </a:ext>
                </a:extLst>
              </a:tr>
              <a:tr h="342930">
                <a:tc>
                  <a:txBody>
                    <a:bodyPr/>
                    <a:lstStyle/>
                    <a:p>
                      <a:pPr fontAlgn="ctr"/>
                      <a:r>
                        <a:rPr lang="en-US" sz="1100" b="1">
                          <a:effectLst/>
                        </a:rPr>
                        <a:t>memo base64</a:t>
                      </a:r>
                      <a:endParaRPr lang="en-US" sz="1100">
                        <a:effectLst/>
                      </a:endParaRPr>
                    </a:p>
                  </a:txBody>
                  <a:tcPr marL="19389" marR="19389" marT="9694" marB="9694" anchor="ctr">
                    <a:lnL w="12700" cap="flat" cmpd="sng" algn="ctr">
                      <a:solidFill>
                        <a:srgbClr val="B012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B012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tc>
                  <a:txBody>
                    <a:bodyPr/>
                    <a:lstStyle/>
                    <a:p>
                      <a:pPr fontAlgn="ctr"/>
                      <a:r>
                        <a:rPr lang="en-US" sz="1100">
                          <a:effectLst/>
                        </a:rPr>
                        <a:t>The memo attached to the transaction encoded in Base64 format</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2843623952"/>
                  </a:ext>
                </a:extLst>
              </a:tr>
              <a:tr h="342930">
                <a:tc>
                  <a:txBody>
                    <a:bodyPr/>
                    <a:lstStyle/>
                    <a:p>
                      <a:pPr fontAlgn="ctr"/>
                      <a:r>
                        <a:rPr lang="en-US" sz="1100" b="1">
                          <a:effectLst/>
                        </a:rPr>
                        <a:t>result</a:t>
                      </a:r>
                      <a:endParaRPr lang="en-US" sz="1100">
                        <a:effectLst/>
                      </a:endParaRPr>
                    </a:p>
                  </a:txBody>
                  <a:tcPr marL="19389" marR="19389" marT="9694" marB="9694" anchor="ctr">
                    <a:lnL w="12700" cap="flat" cmpd="sng" algn="ctr">
                      <a:solidFill>
                        <a:srgbClr val="3010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7007ED"/>
                      </a:solidFill>
                      <a:prstDash val="solid"/>
                      <a:round/>
                      <a:headEnd type="none" w="med" len="med"/>
                      <a:tailEnd type="none" w="med" len="med"/>
                    </a:lnB>
                    <a:noFill/>
                  </a:tcPr>
                </a:tc>
                <a:tc>
                  <a:txBody>
                    <a:bodyPr/>
                    <a:lstStyle/>
                    <a:p>
                      <a:pPr fontAlgn="ctr"/>
                      <a:r>
                        <a:rPr lang="en-US" sz="1100" dirty="0">
                          <a:effectLst/>
                        </a:rPr>
                        <a:t>Whether the cryptocurrency transaction was successful or not</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4229159574"/>
                  </a:ext>
                </a:extLst>
              </a:tr>
              <a:tr h="1153390">
                <a:tc>
                  <a:txBody>
                    <a:bodyPr/>
                    <a:lstStyle/>
                    <a:p>
                      <a:pPr fontAlgn="ctr"/>
                      <a:r>
                        <a:rPr lang="en-US" sz="1100" b="1" dirty="0">
                          <a:effectLst/>
                        </a:rPr>
                        <a:t>entity ID</a:t>
                      </a:r>
                      <a:endParaRPr lang="en-US" sz="1100" dirty="0">
                        <a:effectLst/>
                      </a:endParaRPr>
                    </a:p>
                  </a:txBody>
                  <a:tcPr marL="19389" marR="19389" marT="9694" marB="9694" anchor="ctr">
                    <a:lnL w="12700" cap="flat" cmpd="sng" algn="ctr">
                      <a:solidFill>
                        <a:srgbClr val="7007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7007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tc>
                  <a:txBody>
                    <a:bodyPr/>
                    <a:lstStyle/>
                    <a:p>
                      <a:pPr fontAlgn="ctr"/>
                      <a:r>
                        <a:rPr lang="en-US" sz="1100" dirty="0">
                          <a:effectLst/>
                        </a:rPr>
                        <a:t>The entity ID that is created from create transactions (</a:t>
                      </a:r>
                      <a:r>
                        <a:rPr lang="en-US" sz="1100" dirty="0" err="1">
                          <a:effectLst/>
                        </a:rPr>
                        <a:t>AccountCreateTransaction</a:t>
                      </a:r>
                      <a:r>
                        <a:rPr lang="en-US" sz="1100" dirty="0">
                          <a:effectLst/>
                        </a:rPr>
                        <a:t>, </a:t>
                      </a:r>
                      <a:r>
                        <a:rPr lang="en-US" sz="1100" dirty="0" err="1">
                          <a:effectLst/>
                        </a:rPr>
                        <a:t>TopicCreateTransaction</a:t>
                      </a:r>
                      <a:r>
                        <a:rPr lang="en-US" sz="1100" dirty="0">
                          <a:effectLst/>
                        </a:rPr>
                        <a:t>, </a:t>
                      </a:r>
                      <a:r>
                        <a:rPr lang="en-US" sz="1100" dirty="0" err="1">
                          <a:effectLst/>
                        </a:rPr>
                        <a:t>TokenCreateTransaction</a:t>
                      </a:r>
                      <a:r>
                        <a:rPr lang="en-US" sz="1100" dirty="0">
                          <a:effectLst/>
                        </a:rPr>
                        <a:t>, </a:t>
                      </a:r>
                      <a:r>
                        <a:rPr lang="en-US" sz="1100" dirty="0" err="1">
                          <a:effectLst/>
                        </a:rPr>
                        <a:t>ScheduleCreateTransaction</a:t>
                      </a:r>
                      <a:r>
                        <a:rPr lang="en-US" sz="1100" dirty="0">
                          <a:effectLst/>
                        </a:rPr>
                        <a:t>, </a:t>
                      </a:r>
                      <a:r>
                        <a:rPr lang="en-US" sz="1100" dirty="0" err="1">
                          <a:effectLst/>
                        </a:rPr>
                        <a:t>ContractCreateTransaction</a:t>
                      </a:r>
                      <a:r>
                        <a:rPr lang="en-US" sz="1100" dirty="0">
                          <a:effectLst/>
                        </a:rPr>
                        <a:t>, </a:t>
                      </a:r>
                      <a:r>
                        <a:rPr lang="en-US" sz="1100" dirty="0" err="1">
                          <a:effectLst/>
                        </a:rPr>
                        <a:t>FileCreateTransaction</a:t>
                      </a:r>
                      <a:r>
                        <a:rPr lang="en-US" sz="1100" dirty="0">
                          <a:effectLst/>
                        </a:rPr>
                        <a:t>).</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2359642973"/>
                  </a:ext>
                </a:extLst>
              </a:tr>
              <a:tr h="180838">
                <a:tc>
                  <a:txBody>
                    <a:bodyPr/>
                    <a:lstStyle/>
                    <a:p>
                      <a:pPr fontAlgn="ctr"/>
                      <a:r>
                        <a:rPr lang="en-US" sz="1100" b="1">
                          <a:effectLst/>
                        </a:rPr>
                        <a:t>name</a:t>
                      </a:r>
                      <a:endParaRPr lang="en-US" sz="1100">
                        <a:effectLst/>
                      </a:endParaRPr>
                    </a:p>
                  </a:txBody>
                  <a:tcPr marL="19389" marR="19389" marT="9694" marB="9694" anchor="ctr">
                    <a:lnL w="12700" cap="flat" cmpd="sng" algn="ctr">
                      <a:solidFill>
                        <a:srgbClr val="100D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500EED"/>
                      </a:solidFill>
                      <a:prstDash val="solid"/>
                      <a:round/>
                      <a:headEnd type="none" w="med" len="med"/>
                      <a:tailEnd type="none" w="med" len="med"/>
                    </a:lnB>
                    <a:noFill/>
                  </a:tcPr>
                </a:tc>
                <a:tc>
                  <a:txBody>
                    <a:bodyPr/>
                    <a:lstStyle/>
                    <a:p>
                      <a:pPr fontAlgn="ctr"/>
                      <a:r>
                        <a:rPr lang="en-US" sz="1100" dirty="0">
                          <a:effectLst/>
                        </a:rPr>
                        <a:t>The type of transaction</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3779478458"/>
                  </a:ext>
                </a:extLst>
              </a:tr>
              <a:tr h="342930">
                <a:tc>
                  <a:txBody>
                    <a:bodyPr/>
                    <a:lstStyle/>
                    <a:p>
                      <a:pPr fontAlgn="ctr"/>
                      <a:r>
                        <a:rPr lang="en-US" sz="1100" b="1" dirty="0">
                          <a:effectLst/>
                        </a:rPr>
                        <a:t>max fee</a:t>
                      </a:r>
                      <a:endParaRPr lang="en-US" sz="1100" dirty="0">
                        <a:effectLst/>
                      </a:endParaRPr>
                    </a:p>
                  </a:txBody>
                  <a:tcPr marL="19389" marR="19389" marT="9694" marB="9694" anchor="ctr">
                    <a:lnL w="12700" cap="flat" cmpd="sng" algn="ctr">
                      <a:solidFill>
                        <a:srgbClr val="500E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500EED"/>
                      </a:solidFill>
                      <a:prstDash val="solid"/>
                      <a:round/>
                      <a:headEnd type="none" w="med" len="med"/>
                      <a:tailEnd type="none" w="med" len="med"/>
                    </a:lnT>
                    <a:lnB w="7620" cap="flat" cmpd="sng" algn="ctr">
                      <a:solidFill>
                        <a:srgbClr val="50FFEC"/>
                      </a:solidFill>
                      <a:prstDash val="solid"/>
                      <a:round/>
                      <a:headEnd type="none" w="med" len="med"/>
                      <a:tailEnd type="none" w="med" len="med"/>
                    </a:lnB>
                    <a:noFill/>
                  </a:tcPr>
                </a:tc>
                <a:tc>
                  <a:txBody>
                    <a:bodyPr/>
                    <a:lstStyle/>
                    <a:p>
                      <a:pPr fontAlgn="ctr"/>
                      <a:r>
                        <a:rPr lang="en-US" sz="1100" dirty="0">
                          <a:effectLst/>
                        </a:rPr>
                        <a:t>The maximum transaction fee the client is willing to pay</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900AED"/>
                      </a:solidFill>
                      <a:prstDash val="solid"/>
                      <a:round/>
                      <a:headEnd type="none" w="med" len="med"/>
                      <a:tailEnd type="none" w="med" len="med"/>
                    </a:lnB>
                    <a:noFill/>
                  </a:tcPr>
                </a:tc>
                <a:extLst>
                  <a:ext uri="{0D108BD9-81ED-4DB2-BD59-A6C34878D82A}">
                    <a16:rowId xmlns:a16="http://schemas.microsoft.com/office/drawing/2014/main" val="3132239469"/>
                  </a:ext>
                </a:extLst>
              </a:tr>
              <a:tr h="991298">
                <a:tc>
                  <a:txBody>
                    <a:bodyPr/>
                    <a:lstStyle/>
                    <a:p>
                      <a:pPr fontAlgn="ctr"/>
                      <a:r>
                        <a:rPr lang="en-US" sz="1100" b="1" dirty="0">
                          <a:effectLst/>
                        </a:rPr>
                        <a:t>valid duration seconds</a:t>
                      </a:r>
                      <a:endParaRPr lang="en-US" sz="1100" dirty="0">
                        <a:effectLst/>
                      </a:endParaRPr>
                    </a:p>
                  </a:txBody>
                  <a:tcPr marL="19389" marR="19389" marT="9694" marB="9694" anchor="ctr">
                    <a:lnL w="12700" cap="flat" cmpd="sng" algn="ctr">
                      <a:solidFill>
                        <a:srgbClr val="50FFEC"/>
                      </a:solidFill>
                      <a:prstDash val="solid"/>
                      <a:round/>
                      <a:headEnd type="none" w="med" len="med"/>
                      <a:tailEnd type="none" w="med" len="med"/>
                    </a:lnL>
                    <a:lnR w="7620" cap="flat" cmpd="sng" algn="ctr">
                      <a:solidFill>
                        <a:srgbClr val="900AED"/>
                      </a:solidFill>
                      <a:prstDash val="solid"/>
                      <a:round/>
                      <a:headEnd type="none" w="med" len="med"/>
                      <a:tailEnd type="none" w="med" len="med"/>
                    </a:lnR>
                    <a:lnT w="7620" cap="flat" cmpd="sng" algn="ctr">
                      <a:solidFill>
                        <a:srgbClr val="50FFEC"/>
                      </a:solidFill>
                      <a:prstDash val="solid"/>
                      <a:round/>
                      <a:headEnd type="none" w="med" len="med"/>
                      <a:tailEnd type="none" w="med" len="med"/>
                    </a:lnT>
                    <a:lnB w="7620" cap="flat" cmpd="sng" algn="ctr">
                      <a:solidFill>
                        <a:srgbClr val="1008ED"/>
                      </a:solidFill>
                      <a:prstDash val="solid"/>
                      <a:round/>
                      <a:headEnd type="none" w="med" len="med"/>
                      <a:tailEnd type="none" w="med" len="med"/>
                    </a:lnB>
                    <a:noFill/>
                  </a:tcPr>
                </a:tc>
                <a:tc>
                  <a:txBody>
                    <a:bodyPr/>
                    <a:lstStyle/>
                    <a:p>
                      <a:pPr fontAlgn="ctr"/>
                      <a:r>
                        <a:rPr lang="en-US" sz="1100">
                          <a:effectLst/>
                        </a:rPr>
                        <a:t>The seconds for which a submitted transaction is to be deemed valid beyond the start time. The transaction is invalid if consensusTimestamp is greater than transactionValidStart + valid_duration_seconds.</a:t>
                      </a:r>
                    </a:p>
                  </a:txBody>
                  <a:tcPr marL="19389" marR="19389" marT="9694" marB="9694" anchor="ctr">
                    <a:lnL w="7620" cap="flat" cmpd="sng" algn="ctr">
                      <a:solidFill>
                        <a:srgbClr val="900AED"/>
                      </a:solidFill>
                      <a:prstDash val="solid"/>
                      <a:round/>
                      <a:headEnd type="none" w="med" len="med"/>
                      <a:tailEnd type="none" w="med" len="med"/>
                    </a:lnL>
                    <a:lnR w="12700" cap="flat" cmpd="sng" algn="ctr">
                      <a:solidFill>
                        <a:srgbClr val="900AED"/>
                      </a:solidFill>
                      <a:prstDash val="solid"/>
                      <a:round/>
                      <a:headEnd type="none" w="med" len="med"/>
                      <a:tailEnd type="none" w="med" len="med"/>
                    </a:lnR>
                    <a:lnT w="7620" cap="flat" cmpd="sng" algn="ctr">
                      <a:solidFill>
                        <a:srgbClr val="900AED"/>
                      </a:solidFill>
                      <a:prstDash val="solid"/>
                      <a:round/>
                      <a:headEnd type="none" w="med" len="med"/>
                      <a:tailEnd type="none" w="med" len="med"/>
                    </a:lnT>
                    <a:lnB w="7620" cap="flat" cmpd="sng" algn="ctr">
                      <a:solidFill>
                        <a:srgbClr val="B003ED"/>
                      </a:solidFill>
                      <a:prstDash val="solid"/>
                      <a:round/>
                      <a:headEnd type="none" w="med" len="med"/>
                      <a:tailEnd type="none" w="med" len="med"/>
                    </a:lnB>
                    <a:noFill/>
                  </a:tcPr>
                </a:tc>
                <a:extLst>
                  <a:ext uri="{0D108BD9-81ED-4DB2-BD59-A6C34878D82A}">
                    <a16:rowId xmlns:a16="http://schemas.microsoft.com/office/drawing/2014/main" val="860978023"/>
                  </a:ext>
                </a:extLst>
              </a:tr>
              <a:tr h="342930">
                <a:tc>
                  <a:txBody>
                    <a:bodyPr/>
                    <a:lstStyle/>
                    <a:p>
                      <a:pPr fontAlgn="ctr"/>
                      <a:r>
                        <a:rPr lang="en-US" sz="1100" b="1">
                          <a:effectLst/>
                        </a:rPr>
                        <a:t>node</a:t>
                      </a:r>
                      <a:endParaRPr lang="en-US" sz="1100">
                        <a:effectLst/>
                      </a:endParaRPr>
                    </a:p>
                  </a:txBody>
                  <a:tcPr marL="19389" marR="19389" marT="9694" marB="9694" anchor="ctr">
                    <a:lnL w="12700" cap="flat" cmpd="sng" algn="ctr">
                      <a:solidFill>
                        <a:srgbClr val="1008ED"/>
                      </a:solidFill>
                      <a:prstDash val="solid"/>
                      <a:round/>
                      <a:headEnd type="none" w="med" len="med"/>
                      <a:tailEnd type="none" w="med" len="med"/>
                    </a:lnL>
                    <a:lnR w="7620" cap="flat" cmpd="sng" algn="ctr">
                      <a:solidFill>
                        <a:srgbClr val="B003ED"/>
                      </a:solidFill>
                      <a:prstDash val="solid"/>
                      <a:round/>
                      <a:headEnd type="none" w="med" len="med"/>
                      <a:tailEnd type="none" w="med" len="med"/>
                    </a:lnR>
                    <a:lnT w="7620" cap="flat" cmpd="sng" algn="ctr">
                      <a:solidFill>
                        <a:srgbClr val="1008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tc>
                  <a:txBody>
                    <a:bodyPr/>
                    <a:lstStyle/>
                    <a:p>
                      <a:pPr fontAlgn="ctr"/>
                      <a:r>
                        <a:rPr lang="en-US" sz="1100" dirty="0">
                          <a:effectLst/>
                        </a:rPr>
                        <a:t>The ID of the node that submitted the transaction to the network</a:t>
                      </a:r>
                    </a:p>
                  </a:txBody>
                  <a:tcPr marL="19389" marR="19389" marT="9694" marB="9694" anchor="ctr">
                    <a:lnL w="7620" cap="flat" cmpd="sng" algn="ctr">
                      <a:solidFill>
                        <a:srgbClr val="B003ED"/>
                      </a:solidFill>
                      <a:prstDash val="solid"/>
                      <a:round/>
                      <a:headEnd type="none" w="med" len="med"/>
                      <a:tailEnd type="none" w="med" len="med"/>
                    </a:lnL>
                    <a:lnR w="12700" cap="flat" cmpd="sng" algn="ctr">
                      <a:solidFill>
                        <a:srgbClr val="B003ED"/>
                      </a:solidFill>
                      <a:prstDash val="solid"/>
                      <a:round/>
                      <a:headEnd type="none" w="med" len="med"/>
                      <a:tailEnd type="none" w="med" len="med"/>
                    </a:lnR>
                    <a:lnT w="7620" cap="flat" cmpd="sng" algn="ctr">
                      <a:solidFill>
                        <a:srgbClr val="B003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extLst>
                  <a:ext uri="{0D108BD9-81ED-4DB2-BD59-A6C34878D82A}">
                    <a16:rowId xmlns:a16="http://schemas.microsoft.com/office/drawing/2014/main" val="904408692"/>
                  </a:ext>
                </a:extLst>
              </a:tr>
              <a:tr h="1963850">
                <a:tc>
                  <a:txBody>
                    <a:bodyPr/>
                    <a:lstStyle/>
                    <a:p>
                      <a:pPr fontAlgn="ctr"/>
                      <a:r>
                        <a:rPr lang="en-US" sz="1100" b="1" dirty="0">
                          <a:effectLst/>
                        </a:rPr>
                        <a:t>transfers</a:t>
                      </a:r>
                      <a:endParaRPr lang="en-US" sz="1100" dirty="0">
                        <a:effectLst/>
                      </a:endParaRPr>
                    </a:p>
                  </a:txBody>
                  <a:tcPr marL="19389" marR="19389" marT="9694" marB="9694" anchor="ctr">
                    <a:lnL w="12700" cap="flat" cmpd="sng" algn="ctr">
                      <a:solidFill>
                        <a:srgbClr val="D00BED"/>
                      </a:solidFill>
                      <a:prstDash val="solid"/>
                      <a:round/>
                      <a:headEnd type="none" w="med" len="med"/>
                      <a:tailEnd type="none" w="med" len="med"/>
                    </a:lnL>
                    <a:lnR w="7620" cap="flat" cmpd="sng" algn="ctr">
                      <a:solidFill>
                        <a:srgbClr val="D00B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tc>
                  <a:txBody>
                    <a:bodyPr/>
                    <a:lstStyle/>
                    <a:p>
                      <a:pPr fontAlgn="ctr"/>
                      <a:r>
                        <a:rPr lang="en-US" sz="1100" dirty="0">
                          <a:effectLst/>
                        </a:rPr>
                        <a:t>A list of the account IDs the crypto transfer occurred between and the amount that was transferred. A negative (-) sign indicates a debit to that account. The transfer list includes the transfers between the from account and to account, the transfer of the </a:t>
                      </a:r>
                      <a:r>
                        <a:rPr lang="en-US" sz="1100" dirty="0">
                          <a:effectLst/>
                          <a:hlinkClick r:id="rId3"/>
                        </a:rPr>
                        <a:t>node fee</a:t>
                      </a:r>
                      <a:r>
                        <a:rPr lang="en-US" sz="1100" dirty="0">
                          <a:effectLst/>
                        </a:rPr>
                        <a:t>, the transfer of the </a:t>
                      </a:r>
                      <a:r>
                        <a:rPr lang="en-US" sz="1100" dirty="0">
                          <a:effectLst/>
                          <a:hlinkClick r:id="rId3"/>
                        </a:rPr>
                        <a:t>network fee</a:t>
                      </a:r>
                      <a:r>
                        <a:rPr lang="en-US" sz="1100" dirty="0">
                          <a:effectLst/>
                        </a:rPr>
                        <a:t>, and the transfer of the </a:t>
                      </a:r>
                      <a:r>
                        <a:rPr lang="en-US" sz="1100" dirty="0">
                          <a:effectLst/>
                          <a:hlinkClick r:id="rId3"/>
                        </a:rPr>
                        <a:t>service fee</a:t>
                      </a:r>
                      <a:r>
                        <a:rPr lang="en-US" sz="1100" dirty="0">
                          <a:effectLst/>
                        </a:rPr>
                        <a:t> for that transaction. If the transaction was not processed, a </a:t>
                      </a:r>
                      <a:r>
                        <a:rPr lang="en-US" sz="1100" dirty="0">
                          <a:effectLst/>
                          <a:hlinkClick r:id="rId3"/>
                        </a:rPr>
                        <a:t>network fee</a:t>
                      </a:r>
                      <a:r>
                        <a:rPr lang="en-US" sz="1100" dirty="0">
                          <a:effectLst/>
                        </a:rPr>
                        <a:t> is still assessed.</a:t>
                      </a:r>
                    </a:p>
                  </a:txBody>
                  <a:tcPr marL="19389" marR="19389" marT="9694" marB="9694" anchor="ctr">
                    <a:lnL w="7620" cap="flat" cmpd="sng" algn="ctr">
                      <a:solidFill>
                        <a:srgbClr val="D00BED"/>
                      </a:solidFill>
                      <a:prstDash val="solid"/>
                      <a:round/>
                      <a:headEnd type="none" w="med" len="med"/>
                      <a:tailEnd type="none" w="med" len="med"/>
                    </a:lnL>
                    <a:lnR w="12700" cap="flat" cmpd="sng" algn="ctr">
                      <a:solidFill>
                        <a:srgbClr val="D00B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1003ED"/>
                      </a:solidFill>
                      <a:prstDash val="solid"/>
                      <a:round/>
                      <a:headEnd type="none" w="med" len="med"/>
                      <a:tailEnd type="none" w="med" len="med"/>
                    </a:lnB>
                    <a:noFill/>
                  </a:tcPr>
                </a:tc>
                <a:extLst>
                  <a:ext uri="{0D108BD9-81ED-4DB2-BD59-A6C34878D82A}">
                    <a16:rowId xmlns:a16="http://schemas.microsoft.com/office/drawing/2014/main" val="237837990"/>
                  </a:ext>
                </a:extLst>
              </a:tr>
              <a:tr h="667114">
                <a:tc>
                  <a:txBody>
                    <a:bodyPr/>
                    <a:lstStyle/>
                    <a:p>
                      <a:pPr fontAlgn="ctr"/>
                      <a:r>
                        <a:rPr lang="en-US" sz="1100" b="1">
                          <a:effectLst/>
                        </a:rPr>
                        <a:t>token transfers</a:t>
                      </a:r>
                      <a:endParaRPr lang="en-US" sz="1100">
                        <a:effectLst/>
                      </a:endParaRPr>
                    </a:p>
                  </a:txBody>
                  <a:tcPr marL="19389" marR="19389" marT="9694" marB="9694" anchor="ctr">
                    <a:lnL w="12700" cap="flat" cmpd="sng" algn="ctr">
                      <a:solidFill>
                        <a:srgbClr val="D00BED"/>
                      </a:solidFill>
                      <a:prstDash val="solid"/>
                      <a:round/>
                      <a:headEnd type="none" w="med" len="med"/>
                      <a:tailEnd type="none" w="med" len="med"/>
                    </a:lnL>
                    <a:lnR w="7620" cap="flat" cmpd="sng" algn="ctr">
                      <a:solidFill>
                        <a:srgbClr val="1003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9005ED"/>
                      </a:solidFill>
                      <a:prstDash val="solid"/>
                      <a:round/>
                      <a:headEnd type="none" w="med" len="med"/>
                      <a:tailEnd type="none" w="med" len="med"/>
                    </a:lnB>
                    <a:noFill/>
                  </a:tcPr>
                </a:tc>
                <a:tc>
                  <a:txBody>
                    <a:bodyPr/>
                    <a:lstStyle/>
                    <a:p>
                      <a:pPr fontAlgn="ctr"/>
                      <a:r>
                        <a:rPr lang="en-US" sz="1100">
                          <a:effectLst/>
                        </a:rPr>
                        <a:t>The token ID, account, and amount that was transferred to by this account in this transaction. This will not be listed if it did not occur in the transaction</a:t>
                      </a:r>
                    </a:p>
                  </a:txBody>
                  <a:tcPr marL="19389" marR="19389" marT="9694" marB="9694" anchor="ctr">
                    <a:lnL w="7620" cap="flat" cmpd="sng" algn="ctr">
                      <a:solidFill>
                        <a:srgbClr val="1003ED"/>
                      </a:solidFill>
                      <a:prstDash val="solid"/>
                      <a:round/>
                      <a:headEnd type="none" w="med" len="med"/>
                      <a:tailEnd type="none" w="med" len="med"/>
                    </a:lnL>
                    <a:lnR w="12700" cap="flat" cmpd="sng" algn="ctr">
                      <a:solidFill>
                        <a:srgbClr val="1003ED"/>
                      </a:solidFill>
                      <a:prstDash val="solid"/>
                      <a:round/>
                      <a:headEnd type="none" w="med" len="med"/>
                      <a:tailEnd type="none" w="med" len="med"/>
                    </a:lnR>
                    <a:lnT w="7620" cap="flat" cmpd="sng" algn="ctr">
                      <a:solidFill>
                        <a:srgbClr val="1003ED"/>
                      </a:solidFill>
                      <a:prstDash val="solid"/>
                      <a:round/>
                      <a:headEnd type="none" w="med" len="med"/>
                      <a:tailEnd type="none" w="med" len="med"/>
                    </a:lnT>
                    <a:lnB w="7620" cap="flat" cmpd="sng" algn="ctr">
                      <a:solidFill>
                        <a:srgbClr val="D001ED"/>
                      </a:solidFill>
                      <a:prstDash val="solid"/>
                      <a:round/>
                      <a:headEnd type="none" w="med" len="med"/>
                      <a:tailEnd type="none" w="med" len="med"/>
                    </a:lnB>
                    <a:noFill/>
                  </a:tcPr>
                </a:tc>
                <a:extLst>
                  <a:ext uri="{0D108BD9-81ED-4DB2-BD59-A6C34878D82A}">
                    <a16:rowId xmlns:a16="http://schemas.microsoft.com/office/drawing/2014/main" val="2770050342"/>
                  </a:ext>
                </a:extLst>
              </a:tr>
              <a:tr h="342930">
                <a:tc>
                  <a:txBody>
                    <a:bodyPr/>
                    <a:lstStyle/>
                    <a:p>
                      <a:pPr fontAlgn="ctr"/>
                      <a:r>
                        <a:rPr lang="en-US" sz="1100" b="1">
                          <a:effectLst/>
                        </a:rPr>
                        <a:t>assessed custom fees</a:t>
                      </a:r>
                      <a:endParaRPr lang="en-US" sz="1100">
                        <a:effectLst/>
                      </a:endParaRPr>
                    </a:p>
                  </a:txBody>
                  <a:tcPr marL="19389" marR="19389" marT="9694" marB="9694" anchor="ctr">
                    <a:lnL w="12700" cap="flat" cmpd="sng" algn="ctr">
                      <a:solidFill>
                        <a:srgbClr val="9005ED"/>
                      </a:solidFill>
                      <a:prstDash val="solid"/>
                      <a:round/>
                      <a:headEnd type="none" w="med" len="med"/>
                      <a:tailEnd type="none" w="med" len="med"/>
                    </a:lnL>
                    <a:lnR w="7620" cap="flat" cmpd="sng" algn="ctr">
                      <a:solidFill>
                        <a:srgbClr val="D001ED"/>
                      </a:solidFill>
                      <a:prstDash val="solid"/>
                      <a:round/>
                      <a:headEnd type="none" w="med" len="med"/>
                      <a:tailEnd type="none" w="med" len="med"/>
                    </a:lnR>
                    <a:lnT w="7620" cap="flat" cmpd="sng" algn="ctr">
                      <a:solidFill>
                        <a:srgbClr val="9005ED"/>
                      </a:solidFill>
                      <a:prstDash val="solid"/>
                      <a:round/>
                      <a:headEnd type="none" w="med" len="med"/>
                      <a:tailEnd type="none" w="med" len="med"/>
                    </a:lnT>
                    <a:lnB w="7620" cap="flat" cmpd="sng" algn="ctr">
                      <a:solidFill>
                        <a:srgbClr val="B012ED"/>
                      </a:solidFill>
                      <a:prstDash val="solid"/>
                      <a:round/>
                      <a:headEnd type="none" w="med" len="med"/>
                      <a:tailEnd type="none" w="med" len="med"/>
                    </a:lnB>
                    <a:noFill/>
                  </a:tcPr>
                </a:tc>
                <a:tc>
                  <a:txBody>
                    <a:bodyPr/>
                    <a:lstStyle/>
                    <a:p>
                      <a:pPr fontAlgn="ctr"/>
                      <a:r>
                        <a:rPr lang="en-US" sz="1100">
                          <a:effectLst/>
                        </a:rPr>
                        <a:t>The fees that were charged for a custom fee token transfer</a:t>
                      </a:r>
                    </a:p>
                  </a:txBody>
                  <a:tcPr marL="19389" marR="19389" marT="9694" marB="9694" anchor="ctr">
                    <a:lnL w="7620" cap="flat" cmpd="sng" algn="ctr">
                      <a:solidFill>
                        <a:srgbClr val="D001ED"/>
                      </a:solidFill>
                      <a:prstDash val="solid"/>
                      <a:round/>
                      <a:headEnd type="none" w="med" len="med"/>
                      <a:tailEnd type="none" w="med" len="med"/>
                    </a:lnL>
                    <a:lnR w="12700" cap="flat" cmpd="sng" algn="ctr">
                      <a:solidFill>
                        <a:srgbClr val="D001ED"/>
                      </a:solidFill>
                      <a:prstDash val="solid"/>
                      <a:round/>
                      <a:headEnd type="none" w="med" len="med"/>
                      <a:tailEnd type="none" w="med" len="med"/>
                    </a:lnR>
                    <a:lnT w="7620" cap="flat" cmpd="sng" algn="ctr">
                      <a:solidFill>
                        <a:srgbClr val="D001ED"/>
                      </a:solidFill>
                      <a:prstDash val="solid"/>
                      <a:round/>
                      <a:headEnd type="none" w="med" len="med"/>
                      <a:tailEnd type="none" w="med" len="med"/>
                    </a:lnT>
                    <a:lnB w="7620" cap="flat" cmpd="sng" algn="ctr">
                      <a:solidFill>
                        <a:srgbClr val="3006ED"/>
                      </a:solidFill>
                      <a:prstDash val="solid"/>
                      <a:round/>
                      <a:headEnd type="none" w="med" len="med"/>
                      <a:tailEnd type="none" w="med" len="med"/>
                    </a:lnB>
                    <a:noFill/>
                  </a:tcPr>
                </a:tc>
                <a:extLst>
                  <a:ext uri="{0D108BD9-81ED-4DB2-BD59-A6C34878D82A}">
                    <a16:rowId xmlns:a16="http://schemas.microsoft.com/office/drawing/2014/main" val="1367720938"/>
                  </a:ext>
                </a:extLst>
              </a:tr>
              <a:tr h="342930">
                <a:tc>
                  <a:txBody>
                    <a:bodyPr/>
                    <a:lstStyle/>
                    <a:p>
                      <a:pPr fontAlgn="ctr"/>
                      <a:r>
                        <a:rPr lang="en-US" sz="1100" b="1" dirty="0" err="1">
                          <a:effectLst/>
                        </a:rPr>
                        <a:t>links.next</a:t>
                      </a:r>
                      <a:endParaRPr lang="en-US" sz="1100" dirty="0">
                        <a:effectLst/>
                      </a:endParaRPr>
                    </a:p>
                  </a:txBody>
                  <a:tcPr marL="19389" marR="19389" marT="9694" marB="9694" anchor="ctr">
                    <a:lnL w="12700" cap="flat" cmpd="sng" algn="ctr">
                      <a:solidFill>
                        <a:srgbClr val="B012ED"/>
                      </a:solidFill>
                      <a:prstDash val="solid"/>
                      <a:round/>
                      <a:headEnd type="none" w="med" len="med"/>
                      <a:tailEnd type="none" w="med" len="med"/>
                    </a:lnL>
                    <a:lnR w="7620" cap="flat" cmpd="sng" algn="ctr">
                      <a:solidFill>
                        <a:srgbClr val="3006ED"/>
                      </a:solidFill>
                      <a:prstDash val="solid"/>
                      <a:round/>
                      <a:headEnd type="none" w="med" len="med"/>
                      <a:tailEnd type="none" w="med" len="med"/>
                    </a:lnR>
                    <a:lnT w="7620" cap="flat" cmpd="sng" algn="ctr">
                      <a:solidFill>
                        <a:srgbClr val="B012ED"/>
                      </a:solidFill>
                      <a:prstDash val="solid"/>
                      <a:round/>
                      <a:headEnd type="none" w="med" len="med"/>
                      <a:tailEnd type="none" w="med" len="med"/>
                    </a:lnT>
                    <a:lnB w="12700" cap="flat" cmpd="sng" algn="ctr">
                      <a:solidFill>
                        <a:srgbClr val="B012ED"/>
                      </a:solidFill>
                      <a:prstDash val="solid"/>
                      <a:round/>
                      <a:headEnd type="none" w="med" len="med"/>
                      <a:tailEnd type="none" w="med" len="med"/>
                    </a:lnB>
                    <a:noFill/>
                  </a:tcPr>
                </a:tc>
                <a:tc>
                  <a:txBody>
                    <a:bodyPr/>
                    <a:lstStyle/>
                    <a:p>
                      <a:pPr fontAlgn="ctr"/>
                      <a:r>
                        <a:rPr lang="en-US" sz="1100" dirty="0">
                          <a:effectLst/>
                        </a:rPr>
                        <a:t>A hyperlink to the next page of responses</a:t>
                      </a:r>
                    </a:p>
                  </a:txBody>
                  <a:tcPr marL="19389" marR="19389" marT="9694" marB="9694" anchor="ctr">
                    <a:lnL w="7620" cap="flat" cmpd="sng" algn="ctr">
                      <a:solidFill>
                        <a:srgbClr val="3006ED"/>
                      </a:solidFill>
                      <a:prstDash val="solid"/>
                      <a:round/>
                      <a:headEnd type="none" w="med" len="med"/>
                      <a:tailEnd type="none" w="med" len="med"/>
                    </a:lnL>
                    <a:lnR w="12700" cap="flat" cmpd="sng" algn="ctr">
                      <a:solidFill>
                        <a:srgbClr val="3006ED"/>
                      </a:solidFill>
                      <a:prstDash val="solid"/>
                      <a:round/>
                      <a:headEnd type="none" w="med" len="med"/>
                      <a:tailEnd type="none" w="med" len="med"/>
                    </a:lnR>
                    <a:lnT w="7620" cap="flat" cmpd="sng" algn="ctr">
                      <a:solidFill>
                        <a:srgbClr val="3006ED"/>
                      </a:solidFill>
                      <a:prstDash val="solid"/>
                      <a:round/>
                      <a:headEnd type="none" w="med" len="med"/>
                      <a:tailEnd type="none" w="med" len="med"/>
                    </a:lnT>
                    <a:lnB w="12700" cap="flat" cmpd="sng" algn="ctr">
                      <a:solidFill>
                        <a:srgbClr val="3006ED"/>
                      </a:solidFill>
                      <a:prstDash val="solid"/>
                      <a:round/>
                      <a:headEnd type="none" w="med" len="med"/>
                      <a:tailEnd type="none" w="med" len="med"/>
                    </a:lnB>
                    <a:noFill/>
                  </a:tcPr>
                </a:tc>
                <a:extLst>
                  <a:ext uri="{0D108BD9-81ED-4DB2-BD59-A6C34878D82A}">
                    <a16:rowId xmlns:a16="http://schemas.microsoft.com/office/drawing/2014/main" val="3502548923"/>
                  </a:ext>
                </a:extLst>
              </a:tr>
            </a:tbl>
          </a:graphicData>
        </a:graphic>
      </p:graphicFrame>
    </p:spTree>
    <p:extLst>
      <p:ext uri="{BB962C8B-B14F-4D97-AF65-F5344CB8AC3E}">
        <p14:creationId xmlns:p14="http://schemas.microsoft.com/office/powerpoint/2010/main" val="73588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67CFA-E313-8C60-ADDE-5D35D70EC94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226C89B-992D-ED43-05F6-675F413D9DB8}"/>
              </a:ext>
            </a:extLst>
          </p:cNvPr>
          <p:cNvSpPr>
            <a:spLocks noGrp="1"/>
          </p:cNvSpPr>
          <p:nvPr>
            <p:ph type="title"/>
          </p:nvPr>
        </p:nvSpPr>
        <p:spPr>
          <a:prstGeom prst="rect">
            <a:avLst/>
          </a:prstGeom>
        </p:spPr>
        <p:txBody>
          <a:bodyPr/>
          <a:lstStyle/>
          <a:p>
            <a:pPr lvl="0"/>
            <a:r>
              <a:rPr lang="en-US" dirty="0"/>
              <a:t>achievements</a:t>
            </a:r>
            <a:endParaRPr dirty="0"/>
          </a:p>
        </p:txBody>
      </p:sp>
      <p:sp>
        <p:nvSpPr>
          <p:cNvPr id="3" name="内容占位符 2">
            <a:extLst>
              <a:ext uri="{FF2B5EF4-FFF2-40B4-BE49-F238E27FC236}">
                <a16:creationId xmlns:a16="http://schemas.microsoft.com/office/drawing/2014/main" id="{6F926FE8-63EF-84DD-F816-8F7D9F1D9861}"/>
              </a:ext>
            </a:extLst>
          </p:cNvPr>
          <p:cNvSpPr>
            <a:spLocks noGrp="1"/>
          </p:cNvSpPr>
          <p:nvPr>
            <p:ph sz="quarter" idx="1"/>
          </p:nvPr>
        </p:nvSpPr>
        <p:spPr>
          <a:prstGeom prst="rect">
            <a:avLst/>
          </a:prstGeom>
        </p:spPr>
        <p:txBody>
          <a:bodyPr>
            <a:normAutofit/>
          </a:bodyPr>
          <a:lstStyle/>
          <a:p>
            <a:pPr marL="228600" lvl="0" indent="-228600" algn="l">
              <a:buFont typeface="Arial" charset="0"/>
              <a:buChar char="•"/>
            </a:pPr>
            <a:r>
              <a:rPr lang="en-US" altLang="en-US" sz="2800" b="1" dirty="0">
                <a:solidFill>
                  <a:srgbClr val="0D0D0D"/>
                </a:solidFill>
                <a:highlight>
                  <a:srgbClr val="FFFFFF"/>
                </a:highlight>
                <a:latin typeface="Söhne"/>
                <a:ea typeface="Söhne"/>
              </a:rPr>
              <a:t>All-in-one NFT Data Analysis Platform</a:t>
            </a:r>
            <a:endParaRPr sz="2800" dirty="0"/>
          </a:p>
          <a:p>
            <a:pPr lvl="0" algn="l"/>
            <a:r>
              <a:rPr lang="en-US" altLang="en-US" sz="2800" b="1" dirty="0">
                <a:solidFill>
                  <a:srgbClr val="0D0D0D"/>
                </a:solidFill>
                <a:highlight>
                  <a:srgbClr val="FFFFFF"/>
                </a:highlight>
                <a:latin typeface="Söhne"/>
                <a:ea typeface="Söhne"/>
              </a:rPr>
              <a:t>Get 29011 contract </a:t>
            </a:r>
          </a:p>
          <a:p>
            <a:pPr lvl="0" algn="l"/>
            <a:r>
              <a:rPr lang="en-US" altLang="en-US" sz="2800" b="1" dirty="0">
                <a:solidFill>
                  <a:srgbClr val="0D0D0D"/>
                </a:solidFill>
                <a:highlight>
                  <a:srgbClr val="FFFFFF"/>
                </a:highlight>
                <a:latin typeface="Söhne"/>
                <a:ea typeface="Söhne"/>
              </a:rPr>
              <a:t>Get 9M+ transaction records </a:t>
            </a:r>
          </a:p>
          <a:p>
            <a:pPr lvl="0" algn="l"/>
            <a:r>
              <a:rPr lang="en-US" altLang="en-US" sz="2800" b="1" dirty="0">
                <a:solidFill>
                  <a:srgbClr val="0D0D0D"/>
                </a:solidFill>
                <a:highlight>
                  <a:srgbClr val="FFFFFF"/>
                </a:highlight>
                <a:latin typeface="Söhne"/>
                <a:ea typeface="Söhne"/>
              </a:rPr>
              <a:t>G</a:t>
            </a:r>
            <a:r>
              <a:rPr lang="en-US" altLang="zh-CN" sz="2800" b="1" dirty="0">
                <a:solidFill>
                  <a:srgbClr val="0D0D0D"/>
                </a:solidFill>
                <a:highlight>
                  <a:srgbClr val="FFFFFF"/>
                </a:highlight>
                <a:latin typeface="Söhne"/>
                <a:ea typeface="Söhne"/>
              </a:rPr>
              <a:t>et top 10 NFT </a:t>
            </a:r>
            <a:r>
              <a:rPr lang="en-US" altLang="en-US" sz="2800" b="1" dirty="0">
                <a:solidFill>
                  <a:srgbClr val="0D0D0D"/>
                </a:solidFill>
                <a:highlight>
                  <a:srgbClr val="FFFFFF"/>
                </a:highlight>
                <a:latin typeface="Söhne"/>
                <a:ea typeface="Söhne"/>
              </a:rPr>
              <a:t>transaction detail </a:t>
            </a:r>
          </a:p>
          <a:p>
            <a:pPr lvl="0" algn="l"/>
            <a:r>
              <a:rPr lang="en-US" altLang="zh-CN" sz="2800" b="1" dirty="0">
                <a:solidFill>
                  <a:srgbClr val="0D0D0D"/>
                </a:solidFill>
                <a:highlight>
                  <a:srgbClr val="FFFFFF"/>
                </a:highlight>
                <a:latin typeface="Söhne"/>
                <a:ea typeface="Söhne"/>
              </a:rPr>
              <a:t>data comparison :</a:t>
            </a:r>
            <a:r>
              <a:rPr lang="zh-CN" altLang="en-US" sz="2800" b="1" dirty="0">
                <a:solidFill>
                  <a:srgbClr val="0D0D0D"/>
                </a:solidFill>
                <a:highlight>
                  <a:srgbClr val="FFFFFF"/>
                </a:highlight>
                <a:latin typeface="Söhne"/>
                <a:ea typeface="Söhne"/>
              </a:rPr>
              <a:t> </a:t>
            </a:r>
            <a:r>
              <a:rPr lang="en-US" altLang="zh-CN" sz="2800" b="1" dirty="0">
                <a:solidFill>
                  <a:srgbClr val="0D0D0D"/>
                </a:solidFill>
                <a:highlight>
                  <a:srgbClr val="FFFFFF"/>
                </a:highlight>
                <a:latin typeface="Söhne"/>
                <a:ea typeface="Söhne"/>
              </a:rPr>
              <a:t>Ethereum vs Hedera</a:t>
            </a:r>
            <a:endParaRPr lang="en-US" altLang="en-US" sz="2800" b="1" dirty="0">
              <a:solidFill>
                <a:srgbClr val="0D0D0D"/>
              </a:solidFill>
              <a:highlight>
                <a:srgbClr val="FFFFFF"/>
              </a:highlight>
              <a:latin typeface="Söhne"/>
              <a:ea typeface="Söhne"/>
            </a:endParaRPr>
          </a:p>
          <a:p>
            <a:pPr lvl="0" algn="l"/>
            <a:endParaRPr sz="2800" dirty="0"/>
          </a:p>
          <a:p>
            <a:pPr lvl="0"/>
            <a:endParaRPr lang="en-US" altLang="en-US" dirty="0"/>
          </a:p>
          <a:p>
            <a:pPr marL="0" lvl="0" indent="0">
              <a:buNone/>
            </a:pPr>
            <a:endParaRPr lang="en-US" altLang="en-US" dirty="0"/>
          </a:p>
          <a:p>
            <a:pPr lvl="0"/>
            <a:endParaRPr lang="en-US" altLang="en-US" dirty="0"/>
          </a:p>
        </p:txBody>
      </p:sp>
    </p:spTree>
    <p:extLst>
      <p:ext uri="{BB962C8B-B14F-4D97-AF65-F5344CB8AC3E}">
        <p14:creationId xmlns:p14="http://schemas.microsoft.com/office/powerpoint/2010/main" val="399705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F55DB-1490-BFCE-0938-CA5894F90E83}"/>
              </a:ext>
            </a:extLst>
          </p:cNvPr>
          <p:cNvSpPr>
            <a:spLocks noGrp="1"/>
          </p:cNvSpPr>
          <p:nvPr>
            <p:ph type="title"/>
          </p:nvPr>
        </p:nvSpPr>
        <p:spPr>
          <a:xfrm>
            <a:off x="327890" y="294841"/>
            <a:ext cx="10858500" cy="900112"/>
          </a:xfrm>
        </p:spPr>
        <p:txBody>
          <a:bodyPr/>
          <a:lstStyle/>
          <a:p>
            <a:r>
              <a:rPr lang="en-US" altLang="zh-CN" dirty="0"/>
              <a:t>HKU NFT HOME PAGE</a:t>
            </a:r>
            <a:endParaRPr lang="zh-CN" altLang="en-US" dirty="0"/>
          </a:p>
        </p:txBody>
      </p:sp>
      <p:pic>
        <p:nvPicPr>
          <p:cNvPr id="7" name="图片 6">
            <a:extLst>
              <a:ext uri="{FF2B5EF4-FFF2-40B4-BE49-F238E27FC236}">
                <a16:creationId xmlns:a16="http://schemas.microsoft.com/office/drawing/2014/main" id="{546279AA-8585-33F8-CE3D-9DDC6D4FA256}"/>
              </a:ext>
            </a:extLst>
          </p:cNvPr>
          <p:cNvPicPr>
            <a:picLocks noChangeAspect="1"/>
          </p:cNvPicPr>
          <p:nvPr/>
        </p:nvPicPr>
        <p:blipFill>
          <a:blip r:embed="rId3"/>
          <a:stretch>
            <a:fillRect/>
          </a:stretch>
        </p:blipFill>
        <p:spPr>
          <a:xfrm>
            <a:off x="426026" y="1315721"/>
            <a:ext cx="9106857" cy="5407197"/>
          </a:xfrm>
          <a:prstGeom prst="rect">
            <a:avLst/>
          </a:prstGeom>
        </p:spPr>
      </p:pic>
    </p:spTree>
    <p:extLst>
      <p:ext uri="{BB962C8B-B14F-4D97-AF65-F5344CB8AC3E}">
        <p14:creationId xmlns:p14="http://schemas.microsoft.com/office/powerpoint/2010/main" val="2621067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pPr lvl="0"/>
            <a:r>
              <a:rPr lang="en-US" altLang="en-US" dirty="0"/>
              <a:t>Why HKU-NFT?</a:t>
            </a:r>
            <a:endParaRPr dirty="0"/>
          </a:p>
        </p:txBody>
      </p:sp>
      <p:sp>
        <p:nvSpPr>
          <p:cNvPr id="3" name="内容占位符 2"/>
          <p:cNvSpPr>
            <a:spLocks noGrp="1"/>
          </p:cNvSpPr>
          <p:nvPr>
            <p:ph sz="quarter" idx="1"/>
          </p:nvPr>
        </p:nvSpPr>
        <p:spPr>
          <a:prstGeom prst="rect">
            <a:avLst/>
          </a:prstGeom>
        </p:spPr>
        <p:txBody>
          <a:bodyPr>
            <a:normAutofit/>
          </a:bodyPr>
          <a:lstStyle/>
          <a:p>
            <a:pPr marL="228600" lvl="0" indent="-228600" algn="l">
              <a:buFont typeface="Arial" charset="0"/>
              <a:buChar char="•"/>
            </a:pPr>
            <a:r>
              <a:rPr lang="en-US" altLang="en-US" sz="2800" b="1" dirty="0">
                <a:solidFill>
                  <a:srgbClr val="0D0D0D"/>
                </a:solidFill>
                <a:highlight>
                  <a:srgbClr val="FFFFFF"/>
                </a:highlight>
                <a:latin typeface="Söhne"/>
                <a:ea typeface="Söhne"/>
              </a:rPr>
              <a:t>All-in-one NFT Data Analysis Platform</a:t>
            </a:r>
            <a:endParaRPr sz="2800" dirty="0"/>
          </a:p>
          <a:p>
            <a:pPr lvl="0" algn="l"/>
            <a:r>
              <a:rPr lang="en-US" altLang="en-US" sz="2800" b="1" dirty="0">
                <a:solidFill>
                  <a:srgbClr val="0D0D0D"/>
                </a:solidFill>
                <a:highlight>
                  <a:srgbClr val="FFFFFF"/>
                </a:highlight>
                <a:latin typeface="Söhne"/>
                <a:ea typeface="Söhne"/>
              </a:rPr>
              <a:t>Comprehensive Data Insights</a:t>
            </a:r>
          </a:p>
          <a:p>
            <a:pPr lvl="0" algn="l"/>
            <a:r>
              <a:rPr lang="en-US" altLang="en-US" sz="2800" b="1" dirty="0">
                <a:solidFill>
                  <a:srgbClr val="0D0D0D"/>
                </a:solidFill>
                <a:highlight>
                  <a:srgbClr val="FFFFFF"/>
                </a:highlight>
                <a:latin typeface="Söhne"/>
                <a:ea typeface="Söhne"/>
              </a:rPr>
              <a:t>Customized Data Dashboard</a:t>
            </a:r>
          </a:p>
          <a:p>
            <a:pPr lvl="0" algn="l"/>
            <a:r>
              <a:rPr lang="en-US" altLang="en-US" sz="2800" b="1" dirty="0">
                <a:solidFill>
                  <a:srgbClr val="0D0D0D"/>
                </a:solidFill>
                <a:highlight>
                  <a:srgbClr val="FFFFFF"/>
                </a:highlight>
                <a:latin typeface="Söhne"/>
                <a:ea typeface="Söhne"/>
              </a:rPr>
              <a:t>Outstanding Academic Contributions</a:t>
            </a:r>
          </a:p>
          <a:p>
            <a:pPr lvl="0" algn="l"/>
            <a:r>
              <a:rPr lang="en-US" altLang="en-US" sz="2800" b="1" dirty="0">
                <a:solidFill>
                  <a:srgbClr val="0D0D0D"/>
                </a:solidFill>
                <a:highlight>
                  <a:srgbClr val="FFFFFF"/>
                </a:highlight>
                <a:latin typeface="Söhne"/>
                <a:ea typeface="Söhne"/>
              </a:rPr>
              <a:t>Top Academic &amp; Development Team</a:t>
            </a:r>
            <a:endParaRPr sz="2800" dirty="0"/>
          </a:p>
          <a:p>
            <a:pPr lvl="0"/>
            <a:endParaRPr lang="en-US" altLang="en-US" dirty="0"/>
          </a:p>
          <a:p>
            <a:pPr marL="0" lvl="0" indent="0">
              <a:buNone/>
            </a:pPr>
            <a:endParaRPr lang="en-US" altLang="en-US" dirty="0"/>
          </a:p>
          <a:p>
            <a:pPr lvl="0"/>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r>
              <a:rPr lang="en-US" altLang="en-US" b="1" dirty="0">
                <a:solidFill>
                  <a:srgbClr val="0D0D0D"/>
                </a:solidFill>
                <a:highlight>
                  <a:srgbClr val="FFFFFF"/>
                </a:highlight>
                <a:latin typeface="Söhne"/>
                <a:ea typeface="Söhne"/>
              </a:rPr>
              <a:t>All-in-one NFT Data Analysis Platform</a:t>
            </a:r>
            <a:endParaRPr dirty="0"/>
          </a:p>
        </p:txBody>
      </p:sp>
      <p:sp>
        <p:nvSpPr>
          <p:cNvPr id="4" name="矩形: 圆角 3"/>
          <p:cNvSpPr/>
          <p:nvPr/>
        </p:nvSpPr>
        <p:spPr>
          <a:xfrm>
            <a:off x="787791" y="2025748"/>
            <a:ext cx="2048618"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5" name="文本框 4"/>
          <p:cNvSpPr txBox="1"/>
          <p:nvPr/>
        </p:nvSpPr>
        <p:spPr>
          <a:xfrm>
            <a:off x="929798" y="2100776"/>
            <a:ext cx="1805256"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On-Chain Data</a:t>
            </a:r>
          </a:p>
        </p:txBody>
      </p:sp>
      <p:sp>
        <p:nvSpPr>
          <p:cNvPr id="6" name="文本框 5"/>
          <p:cNvSpPr txBox="1"/>
          <p:nvPr/>
        </p:nvSpPr>
        <p:spPr>
          <a:xfrm>
            <a:off x="900332" y="2763520"/>
            <a:ext cx="117777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OpenSea</a:t>
            </a:r>
          </a:p>
        </p:txBody>
      </p:sp>
      <p:sp>
        <p:nvSpPr>
          <p:cNvPr id="7" name="文本框 6"/>
          <p:cNvSpPr txBox="1"/>
          <p:nvPr/>
        </p:nvSpPr>
        <p:spPr>
          <a:xfrm>
            <a:off x="1725588" y="3163631"/>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Blur</a:t>
            </a:r>
          </a:p>
        </p:txBody>
      </p:sp>
      <p:sp>
        <p:nvSpPr>
          <p:cNvPr id="8" name="文本框 7"/>
          <p:cNvSpPr txBox="1"/>
          <p:nvPr/>
        </p:nvSpPr>
        <p:spPr>
          <a:xfrm>
            <a:off x="1098110" y="3501218"/>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X2Y2</a:t>
            </a:r>
          </a:p>
        </p:txBody>
      </p:sp>
      <p:sp>
        <p:nvSpPr>
          <p:cNvPr id="9" name="文本框 8"/>
          <p:cNvSpPr txBox="1"/>
          <p:nvPr/>
        </p:nvSpPr>
        <p:spPr>
          <a:xfrm>
            <a:off x="960523" y="4013871"/>
            <a:ext cx="174380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LooksRare</a:t>
            </a:r>
          </a:p>
        </p:txBody>
      </p:sp>
      <p:sp>
        <p:nvSpPr>
          <p:cNvPr id="10" name="文本框 9"/>
          <p:cNvSpPr txBox="1"/>
          <p:nvPr/>
        </p:nvSpPr>
        <p:spPr>
          <a:xfrm>
            <a:off x="1467436" y="4636508"/>
            <a:ext cx="174625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Zora</a:t>
            </a:r>
          </a:p>
        </p:txBody>
      </p:sp>
      <p:sp>
        <p:nvSpPr>
          <p:cNvPr id="11" name="矩形: 圆角 10"/>
          <p:cNvSpPr/>
          <p:nvPr/>
        </p:nvSpPr>
        <p:spPr>
          <a:xfrm>
            <a:off x="3250859" y="2025748"/>
            <a:ext cx="5478722"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2" name="文本框 11"/>
          <p:cNvSpPr txBox="1"/>
          <p:nvPr/>
        </p:nvSpPr>
        <p:spPr>
          <a:xfrm>
            <a:off x="3891797" y="2100776"/>
            <a:ext cx="3898021"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HKU NFT Data Analysis Platform</a:t>
            </a:r>
          </a:p>
        </p:txBody>
      </p:sp>
      <p:sp>
        <p:nvSpPr>
          <p:cNvPr id="13" name="矩形: 圆角 12"/>
          <p:cNvSpPr/>
          <p:nvPr/>
        </p:nvSpPr>
        <p:spPr>
          <a:xfrm>
            <a:off x="3506308" y="2839913"/>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4" name="文本框 13"/>
          <p:cNvSpPr txBox="1"/>
          <p:nvPr/>
        </p:nvSpPr>
        <p:spPr>
          <a:xfrm>
            <a:off x="3625448"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Raw Data</a:t>
            </a:r>
          </a:p>
        </p:txBody>
      </p:sp>
      <p:sp>
        <p:nvSpPr>
          <p:cNvPr id="15" name="文本框 14"/>
          <p:cNvSpPr txBox="1"/>
          <p:nvPr/>
        </p:nvSpPr>
        <p:spPr>
          <a:xfrm>
            <a:off x="3762729" y="3564591"/>
            <a:ext cx="844550" cy="12827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Web3</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Node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Logs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Topic</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微软雅黑"/>
              <a:ea typeface="微软雅黑"/>
            </a:endParaRPr>
          </a:p>
        </p:txBody>
      </p:sp>
      <p:sp>
        <p:nvSpPr>
          <p:cNvPr id="16" name="矩形: 圆角 15"/>
          <p:cNvSpPr/>
          <p:nvPr/>
        </p:nvSpPr>
        <p:spPr>
          <a:xfrm>
            <a:off x="5305424"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7" name="文本框 16"/>
          <p:cNvSpPr txBox="1"/>
          <p:nvPr/>
        </p:nvSpPr>
        <p:spPr>
          <a:xfrm>
            <a:off x="5502972" y="3564591"/>
            <a:ext cx="844550" cy="10414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微软雅黑"/>
                <a:ea typeface="微软雅黑"/>
              </a:rPr>
              <a:t>Token_id</a:t>
            </a: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Transfer</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Address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18" name="文本框 17"/>
          <p:cNvSpPr txBox="1"/>
          <p:nvPr/>
        </p:nvSpPr>
        <p:spPr>
          <a:xfrm>
            <a:off x="530542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Filtered Data</a:t>
            </a:r>
          </a:p>
        </p:txBody>
      </p:sp>
      <p:sp>
        <p:nvSpPr>
          <p:cNvPr id="19" name="矩形: 圆角 18"/>
          <p:cNvSpPr/>
          <p:nvPr/>
        </p:nvSpPr>
        <p:spPr>
          <a:xfrm>
            <a:off x="7043502"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0" name="文本框 19"/>
          <p:cNvSpPr txBox="1"/>
          <p:nvPr/>
        </p:nvSpPr>
        <p:spPr>
          <a:xfrm>
            <a:off x="711517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Key Metrics</a:t>
            </a:r>
          </a:p>
        </p:txBody>
      </p:sp>
      <p:sp>
        <p:nvSpPr>
          <p:cNvPr id="21" name="文本框 20"/>
          <p:cNvSpPr txBox="1"/>
          <p:nvPr/>
        </p:nvSpPr>
        <p:spPr>
          <a:xfrm>
            <a:off x="7171552" y="3608131"/>
            <a:ext cx="1339850" cy="2228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Volume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Market Cap</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Strike Price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Transactions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Active Wallets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Minting</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22" name="矩形: 圆角 21"/>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3" name="文本框 22"/>
          <p:cNvSpPr txBox="1"/>
          <p:nvPr/>
        </p:nvSpPr>
        <p:spPr>
          <a:xfrm>
            <a:off x="9161848" y="2262622"/>
            <a:ext cx="990600" cy="6413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API</a:t>
            </a:r>
          </a:p>
        </p:txBody>
      </p:sp>
      <p:sp>
        <p:nvSpPr>
          <p:cNvPr id="24" name="矩形: 圆角 23"/>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5" name="文本框 24"/>
          <p:cNvSpPr txBox="1"/>
          <p:nvPr/>
        </p:nvSpPr>
        <p:spPr>
          <a:xfrm>
            <a:off x="8863398" y="3208020"/>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Dashboard</a:t>
            </a:r>
          </a:p>
        </p:txBody>
      </p:sp>
      <p:sp>
        <p:nvSpPr>
          <p:cNvPr id="26" name="矩形: 圆角 25"/>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7" name="文本框 26"/>
          <p:cNvSpPr txBox="1"/>
          <p:nvPr/>
        </p:nvSpPr>
        <p:spPr>
          <a:xfrm>
            <a:off x="8863398" y="4199591"/>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Weekly Report</a:t>
            </a:r>
          </a:p>
        </p:txBody>
      </p:sp>
      <p:cxnSp>
        <p:nvCxnSpPr>
          <p:cNvPr id="28" name="直接箭头连接符 27"/>
          <p:cNvCxnSpPr>
            <a:stCxn id="4" idx="3"/>
            <a:endCxn id="11" idx="1"/>
          </p:cNvCxnSpPr>
          <p:nvPr/>
        </p:nvCxnSpPr>
        <p:spPr>
          <a:xfrm>
            <a:off x="2836409" y="4120271"/>
            <a:ext cx="414450" cy="9928"/>
          </a:xfrm>
          <a:prstGeom prst="straightConnector1">
            <a:avLst/>
          </a:prstGeom>
          <a:noFill/>
          <a:ln w="25400">
            <a:solidFill>
              <a:srgbClr val="000000"/>
            </a:solidFill>
            <a:prstDash val="solid"/>
            <a:headEnd/>
            <a:tailEnd type="triangle"/>
          </a:ln>
        </p:spPr>
      </p:cxnSp>
      <p:cxnSp>
        <p:nvCxnSpPr>
          <p:cNvPr id="29" name="直接箭头连接符 28"/>
          <p:cNvCxnSpPr>
            <a:stCxn id="13" idx="3"/>
            <a:endCxn id="16" idx="1"/>
          </p:cNvCxnSpPr>
          <p:nvPr/>
        </p:nvCxnSpPr>
        <p:spPr>
          <a:xfrm>
            <a:off x="4740802" y="4358551"/>
            <a:ext cx="564622" cy="9928"/>
          </a:xfrm>
          <a:prstGeom prst="straightConnector1">
            <a:avLst/>
          </a:prstGeom>
          <a:noFill/>
          <a:ln w="25400">
            <a:solidFill>
              <a:srgbClr val="000000"/>
            </a:solidFill>
            <a:prstDash val="solid"/>
            <a:headEnd/>
            <a:tailEnd type="triangle"/>
          </a:ln>
        </p:spPr>
      </p:cxnSp>
      <p:cxnSp>
        <p:nvCxnSpPr>
          <p:cNvPr id="30" name="直接箭头连接符 29"/>
          <p:cNvCxnSpPr>
            <a:stCxn id="16" idx="3"/>
            <a:endCxn id="19" idx="1"/>
          </p:cNvCxnSpPr>
          <p:nvPr/>
        </p:nvCxnSpPr>
        <p:spPr>
          <a:xfrm>
            <a:off x="6539919" y="4358551"/>
            <a:ext cx="503583" cy="9928"/>
          </a:xfrm>
          <a:prstGeom prst="straightConnector1">
            <a:avLst/>
          </a:prstGeom>
          <a:noFill/>
          <a:ln w="25400">
            <a:solidFill>
              <a:srgbClr val="000000"/>
            </a:solidFill>
            <a:prstDash val="solid"/>
            <a:headEnd/>
            <a:tailEnd type="triangle"/>
          </a:ln>
        </p:spPr>
      </p:cxnSp>
      <p:cxnSp>
        <p:nvCxnSpPr>
          <p:cNvPr id="31" name="直接箭头连接符 30"/>
          <p:cNvCxnSpPr>
            <a:endCxn id="22" idx="1"/>
          </p:cNvCxnSpPr>
          <p:nvPr/>
        </p:nvCxnSpPr>
        <p:spPr>
          <a:xfrm flipV="1">
            <a:off x="8736938" y="2427105"/>
            <a:ext cx="312787" cy="78754"/>
          </a:xfrm>
          <a:prstGeom prst="straightConnector1">
            <a:avLst/>
          </a:prstGeom>
          <a:noFill/>
          <a:ln w="25400">
            <a:solidFill>
              <a:srgbClr val="000000"/>
            </a:solidFill>
            <a:prstDash val="solid"/>
            <a:headEnd/>
            <a:tailEnd type="triangle"/>
          </a:ln>
        </p:spPr>
      </p:cxnSp>
      <p:cxnSp>
        <p:nvCxnSpPr>
          <p:cNvPr id="32" name="直接箭头连接符 31"/>
          <p:cNvCxnSpPr/>
          <p:nvPr/>
        </p:nvCxnSpPr>
        <p:spPr>
          <a:xfrm>
            <a:off x="8719653" y="4523441"/>
            <a:ext cx="334992" cy="9928"/>
          </a:xfrm>
          <a:prstGeom prst="straightConnector1">
            <a:avLst/>
          </a:prstGeom>
          <a:noFill/>
          <a:ln w="25400">
            <a:solidFill>
              <a:srgbClr val="000000"/>
            </a:solidFill>
            <a:prstDash val="solid"/>
            <a:headEnd/>
            <a:tailEnd type="triangle"/>
          </a:ln>
        </p:spPr>
      </p:cxnSp>
      <p:cxnSp>
        <p:nvCxnSpPr>
          <p:cNvPr id="33" name="直接箭头连接符 32"/>
          <p:cNvCxnSpPr/>
          <p:nvPr/>
        </p:nvCxnSpPr>
        <p:spPr>
          <a:xfrm flipV="1">
            <a:off x="8717081" y="5669082"/>
            <a:ext cx="337564" cy="19857"/>
          </a:xfrm>
          <a:prstGeom prst="straightConnector1">
            <a:avLst/>
          </a:prstGeom>
          <a:noFill/>
          <a:ln w="25400">
            <a:solidFill>
              <a:srgbClr val="000000"/>
            </a:solidFill>
            <a:prstDash val="solid"/>
            <a:headEnd/>
            <a:tailEnd type="triangle"/>
          </a:ln>
        </p:spPr>
      </p:cxnSp>
      <p:sp>
        <p:nvSpPr>
          <p:cNvPr id="34" name="文本框 33"/>
          <p:cNvSpPr txBox="1"/>
          <p:nvPr/>
        </p:nvSpPr>
        <p:spPr>
          <a:xfrm>
            <a:off x="4689744" y="4013871"/>
            <a:ext cx="745453"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微软雅黑"/>
                <a:ea typeface="微软雅黑"/>
              </a:rPr>
              <a:t>Cleaned</a:t>
            </a:r>
          </a:p>
        </p:txBody>
      </p:sp>
      <p:sp>
        <p:nvSpPr>
          <p:cNvPr id="35" name="文本框 34"/>
          <p:cNvSpPr txBox="1"/>
          <p:nvPr/>
        </p:nvSpPr>
        <p:spPr>
          <a:xfrm>
            <a:off x="6347522" y="4013871"/>
            <a:ext cx="928832"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微软雅黑"/>
                <a:ea typeface="微软雅黑"/>
              </a:rPr>
              <a:t>Augmented</a:t>
            </a:r>
          </a:p>
        </p:txBody>
      </p:sp>
      <p:sp>
        <p:nvSpPr>
          <p:cNvPr id="36" name="矩形: 圆角 35"/>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37" name="文本框 36"/>
          <p:cNvSpPr txBox="1"/>
          <p:nvPr/>
        </p:nvSpPr>
        <p:spPr>
          <a:xfrm>
            <a:off x="8863398" y="5440544"/>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Lecture</a:t>
            </a:r>
          </a:p>
        </p:txBody>
      </p:sp>
      <p:cxnSp>
        <p:nvCxnSpPr>
          <p:cNvPr id="38" name="直接箭头连接符 37"/>
          <p:cNvCxnSpPr/>
          <p:nvPr/>
        </p:nvCxnSpPr>
        <p:spPr>
          <a:xfrm>
            <a:off x="8729581" y="3429064"/>
            <a:ext cx="334992" cy="9928"/>
          </a:xfrm>
          <a:prstGeom prst="straightConnector1">
            <a:avLst/>
          </a:prstGeom>
          <a:noFill/>
          <a:ln w="25400">
            <a:solidFill>
              <a:srgbClr val="000000"/>
            </a:solidFill>
            <a:prstDash val="solid"/>
            <a:headEnd/>
            <a:tailEnd type="triangle"/>
          </a:ln>
        </p:spPr>
      </p:cxnSp>
      <p:cxnSp>
        <p:nvCxnSpPr>
          <p:cNvPr id="39" name="直接箭头连接符 38"/>
          <p:cNvCxnSpPr/>
          <p:nvPr/>
        </p:nvCxnSpPr>
        <p:spPr>
          <a:xfrm>
            <a:off x="10279418" y="2417177"/>
            <a:ext cx="334992" cy="9928"/>
          </a:xfrm>
          <a:prstGeom prst="straightConnector1">
            <a:avLst/>
          </a:prstGeom>
          <a:noFill/>
          <a:ln w="25400">
            <a:solidFill>
              <a:srgbClr val="000000"/>
            </a:solidFill>
            <a:prstDash val="solid"/>
            <a:headEnd/>
            <a:tailEnd type="triangle"/>
          </a:ln>
        </p:spPr>
      </p:cxnSp>
      <p:sp>
        <p:nvSpPr>
          <p:cNvPr id="40" name="文本框 39"/>
          <p:cNvSpPr txBox="1"/>
          <p:nvPr/>
        </p:nvSpPr>
        <p:spPr>
          <a:xfrm>
            <a:off x="10564622" y="2221347"/>
            <a:ext cx="126365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zh-CN" sz="1400" b="1" i="0" u="none" strike="noStrike" kern="1200" cap="none" spc="0" normalizeH="0" baseline="0" noProof="0">
              <a:ln>
                <a:noFill/>
              </a:ln>
              <a:solidFill>
                <a:srgbClr val="000000"/>
              </a:solidFill>
              <a:effectLst/>
              <a:uLnTx/>
              <a:uFillTx/>
              <a:latin typeface="微软雅黑"/>
              <a:ea typeface="微软雅黑"/>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Developers</a:t>
            </a:r>
          </a:p>
        </p:txBody>
      </p:sp>
      <p:sp>
        <p:nvSpPr>
          <p:cNvPr id="41" name="文本框 40"/>
          <p:cNvSpPr txBox="1"/>
          <p:nvPr/>
        </p:nvSpPr>
        <p:spPr>
          <a:xfrm>
            <a:off x="10564622" y="3272272"/>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Analysts</a:t>
            </a:r>
          </a:p>
        </p:txBody>
      </p:sp>
      <p:sp>
        <p:nvSpPr>
          <p:cNvPr id="42" name="文本框 41"/>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Traders</a:t>
            </a:r>
          </a:p>
        </p:txBody>
      </p:sp>
      <p:sp>
        <p:nvSpPr>
          <p:cNvPr id="43" name="文本框 42"/>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Newbies</a:t>
            </a:r>
          </a:p>
        </p:txBody>
      </p:sp>
      <p:cxnSp>
        <p:nvCxnSpPr>
          <p:cNvPr id="44" name="直接箭头连接符 43"/>
          <p:cNvCxnSpPr/>
          <p:nvPr/>
        </p:nvCxnSpPr>
        <p:spPr>
          <a:xfrm>
            <a:off x="10353561" y="3462172"/>
            <a:ext cx="334992" cy="9928"/>
          </a:xfrm>
          <a:prstGeom prst="straightConnector1">
            <a:avLst/>
          </a:prstGeom>
          <a:noFill/>
          <a:ln w="25400">
            <a:solidFill>
              <a:srgbClr val="000000"/>
            </a:solidFill>
            <a:prstDash val="solid"/>
            <a:headEnd/>
            <a:tailEnd type="triangle"/>
          </a:ln>
        </p:spPr>
      </p:cxnSp>
      <p:cxnSp>
        <p:nvCxnSpPr>
          <p:cNvPr id="45" name="直接箭头连接符 44"/>
          <p:cNvCxnSpPr/>
          <p:nvPr/>
        </p:nvCxnSpPr>
        <p:spPr>
          <a:xfrm>
            <a:off x="10353561" y="4417096"/>
            <a:ext cx="334992" cy="9928"/>
          </a:xfrm>
          <a:prstGeom prst="straightConnector1">
            <a:avLst/>
          </a:prstGeom>
          <a:noFill/>
          <a:ln w="25400">
            <a:solidFill>
              <a:srgbClr val="000000"/>
            </a:solidFill>
            <a:prstDash val="solid"/>
            <a:headEnd/>
            <a:tailEnd type="triangle"/>
          </a:ln>
        </p:spPr>
      </p:cxnSp>
      <p:cxnSp>
        <p:nvCxnSpPr>
          <p:cNvPr id="46" name="直接箭头连接符 45"/>
          <p:cNvCxnSpPr/>
          <p:nvPr/>
        </p:nvCxnSpPr>
        <p:spPr>
          <a:xfrm>
            <a:off x="10353561" y="5611592"/>
            <a:ext cx="334992" cy="9928"/>
          </a:xfrm>
          <a:prstGeom prst="straightConnector1">
            <a:avLst/>
          </a:prstGeom>
          <a:noFill/>
          <a:ln w="25400">
            <a:solidFill>
              <a:srgbClr val="000000"/>
            </a:solidFill>
            <a:prstDash val="solid"/>
            <a:headEnd/>
            <a:tailEnd type="triangle"/>
          </a:ln>
        </p:spPr>
      </p:cxnSp>
      <p:pic>
        <p:nvPicPr>
          <p:cNvPr id="47" name="图片 46"/>
          <p:cNvPicPr>
            <a:picLocks noChangeAspect="1"/>
          </p:cNvPicPr>
          <p:nvPr/>
        </p:nvPicPr>
        <p:blipFill>
          <a:blip r:embed="rId2"/>
          <a:stretch/>
        </p:blipFill>
        <p:spPr>
          <a:xfrm>
            <a:off x="10942256" y="2100776"/>
            <a:ext cx="411544" cy="400111"/>
          </a:xfrm>
          <a:prstGeom prst="rect">
            <a:avLst/>
          </a:prstGeom>
        </p:spPr>
      </p:pic>
      <p:pic>
        <p:nvPicPr>
          <p:cNvPr id="48" name="图片 47"/>
          <p:cNvPicPr>
            <a:picLocks noChangeAspect="1"/>
          </p:cNvPicPr>
          <p:nvPr/>
        </p:nvPicPr>
        <p:blipFill>
          <a:blip r:embed="rId2"/>
          <a:stretch/>
        </p:blipFill>
        <p:spPr>
          <a:xfrm>
            <a:off x="10942256" y="2910432"/>
            <a:ext cx="361840" cy="361840"/>
          </a:xfrm>
          <a:prstGeom prst="rect">
            <a:avLst/>
          </a:prstGeom>
        </p:spPr>
      </p:pic>
      <p:pic>
        <p:nvPicPr>
          <p:cNvPr id="49" name="图片 48"/>
          <p:cNvPicPr>
            <a:picLocks noChangeAspect="1"/>
          </p:cNvPicPr>
          <p:nvPr/>
        </p:nvPicPr>
        <p:blipFill>
          <a:blip r:embed="rId2"/>
          <a:stretch/>
        </p:blipFill>
        <p:spPr>
          <a:xfrm>
            <a:off x="10942256" y="3880452"/>
            <a:ext cx="361840" cy="361840"/>
          </a:xfrm>
          <a:prstGeom prst="rect">
            <a:avLst/>
          </a:prstGeom>
        </p:spPr>
      </p:pic>
      <p:pic>
        <p:nvPicPr>
          <p:cNvPr id="50" name="图片 49"/>
          <p:cNvPicPr>
            <a:picLocks noChangeAspect="1"/>
          </p:cNvPicPr>
          <p:nvPr/>
        </p:nvPicPr>
        <p:blipFill>
          <a:blip r:embed="rId2"/>
          <a:stretch/>
        </p:blipFill>
        <p:spPr>
          <a:xfrm>
            <a:off x="10991960" y="5157860"/>
            <a:ext cx="361840" cy="3618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 y="365125"/>
            <a:ext cx="9458325" cy="1316527"/>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0" y="1825625"/>
            <a:ext cx="7202488" cy="1704975"/>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dirty="0">
                <a:solidFill>
                  <a:srgbClr val="0D0D0D"/>
                </a:solidFill>
                <a:highlight>
                  <a:srgbClr val="FFFFFF"/>
                </a:highlight>
                <a:latin typeface="Söhne"/>
                <a:ea typeface="Söhne"/>
              </a:rPr>
              <a:t>Key Metrics Extraction</a:t>
            </a:r>
            <a:r>
              <a:rPr lang="en-US" altLang="en-US" dirty="0">
                <a:solidFill>
                  <a:srgbClr val="374151"/>
                </a:solidFill>
                <a:latin typeface="Söhne"/>
                <a:ea typeface="Söhne"/>
              </a:rPr>
              <a:t>: </a:t>
            </a:r>
            <a:endParaRPr dirty="0"/>
          </a:p>
          <a:p>
            <a:pPr lvl="1" algn="l"/>
            <a:r>
              <a:rPr lang="en-US" altLang="en-US" sz="2000" dirty="0">
                <a:solidFill>
                  <a:srgbClr val="0D0D0D"/>
                </a:solidFill>
                <a:highlight>
                  <a:srgbClr val="FFFFFF"/>
                </a:highlight>
                <a:latin typeface="Söhne"/>
                <a:ea typeface="Söhne"/>
              </a:rPr>
              <a:t>Analyzing critical data directly from the blockchain.</a:t>
            </a:r>
          </a:p>
          <a:p>
            <a:pPr marL="0" lvl="0" indent="0">
              <a:lnSpc>
                <a:spcPct val="115000"/>
              </a:lnSpc>
              <a:buNone/>
            </a:pPr>
            <a:endParaRPr lang="zh-CN" altLang="zh-CN" sz="2000"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pic>
        <p:nvPicPr>
          <p:cNvPr id="5" name="图片 4"/>
          <p:cNvPicPr>
            <a:picLocks noChangeAspect="1"/>
          </p:cNvPicPr>
          <p:nvPr/>
        </p:nvPicPr>
        <p:blipFill>
          <a:blip r:embed="rId2"/>
          <a:srcRect t="3876"/>
          <a:stretch/>
        </p:blipFill>
        <p:spPr>
          <a:xfrm>
            <a:off x="7825340" y="1847294"/>
            <a:ext cx="4275047" cy="4538078"/>
          </a:xfrm>
          <a:prstGeom prst="rect">
            <a:avLst/>
          </a:prstGeom>
        </p:spPr>
      </p:pic>
      <p:sp>
        <p:nvSpPr>
          <p:cNvPr id="6" name="文本框 5"/>
          <p:cNvSpPr txBox="1"/>
          <p:nvPr/>
        </p:nvSpPr>
        <p:spPr>
          <a:xfrm>
            <a:off x="4438316" y="461210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difficulty</a:t>
            </a:r>
          </a:p>
        </p:txBody>
      </p:sp>
      <p:sp>
        <p:nvSpPr>
          <p:cNvPr id="7" name="文本框 6"/>
          <p:cNvSpPr txBox="1"/>
          <p:nvPr/>
        </p:nvSpPr>
        <p:spPr>
          <a:xfrm>
            <a:off x="1958210" y="48858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extraData</a:t>
            </a:r>
          </a:p>
        </p:txBody>
      </p:sp>
      <p:sp>
        <p:nvSpPr>
          <p:cNvPr id="8" name="文本框 7"/>
          <p:cNvSpPr txBox="1"/>
          <p:nvPr/>
        </p:nvSpPr>
        <p:spPr>
          <a:xfrm>
            <a:off x="3301474" y="518642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gasLimit</a:t>
            </a:r>
          </a:p>
        </p:txBody>
      </p:sp>
      <p:sp>
        <p:nvSpPr>
          <p:cNvPr id="9" name="文本框 8"/>
          <p:cNvSpPr txBox="1"/>
          <p:nvPr/>
        </p:nvSpPr>
        <p:spPr>
          <a:xfrm>
            <a:off x="1890842" y="551368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stateRoot</a:t>
            </a:r>
          </a:p>
        </p:txBody>
      </p:sp>
      <p:sp>
        <p:nvSpPr>
          <p:cNvPr id="10" name="文本框 9"/>
          <p:cNvSpPr txBox="1"/>
          <p:nvPr/>
        </p:nvSpPr>
        <p:spPr>
          <a:xfrm>
            <a:off x="2713860" y="585431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hash</a:t>
            </a:r>
          </a:p>
        </p:txBody>
      </p:sp>
      <p:sp>
        <p:nvSpPr>
          <p:cNvPr id="11" name="文本框 10"/>
          <p:cNvSpPr txBox="1"/>
          <p:nvPr/>
        </p:nvSpPr>
        <p:spPr>
          <a:xfrm>
            <a:off x="3535755" y="594087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sha3Uncles</a:t>
            </a:r>
          </a:p>
        </p:txBody>
      </p:sp>
      <p:sp>
        <p:nvSpPr>
          <p:cNvPr id="12" name="文本框 11"/>
          <p:cNvSpPr txBox="1"/>
          <p:nvPr/>
        </p:nvSpPr>
        <p:spPr>
          <a:xfrm>
            <a:off x="4758702" y="53303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nonce</a:t>
            </a:r>
          </a:p>
        </p:txBody>
      </p:sp>
      <p:sp>
        <p:nvSpPr>
          <p:cNvPr id="13" name="文本框 12"/>
          <p:cNvSpPr txBox="1"/>
          <p:nvPr/>
        </p:nvSpPr>
        <p:spPr>
          <a:xfrm>
            <a:off x="3053966" y="4120290"/>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miner</a:t>
            </a:r>
          </a:p>
        </p:txBody>
      </p:sp>
      <p:sp>
        <p:nvSpPr>
          <p:cNvPr id="14" name="文本框 13"/>
          <p:cNvSpPr txBox="1"/>
          <p:nvPr/>
        </p:nvSpPr>
        <p:spPr>
          <a:xfrm>
            <a:off x="4103650" y="4075713"/>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0000"/>
                </a:solidFill>
                <a:effectLst/>
                <a:uLnTx/>
                <a:uFillTx/>
                <a:latin typeface="微软雅黑"/>
                <a:ea typeface="微软雅黑"/>
              </a:rPr>
              <a:t>parentHash</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5" name="文本框 14"/>
          <p:cNvSpPr txBox="1"/>
          <p:nvPr/>
        </p:nvSpPr>
        <p:spPr>
          <a:xfrm>
            <a:off x="4957480" y="571862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extraData</a:t>
            </a:r>
          </a:p>
        </p:txBody>
      </p:sp>
      <p:sp>
        <p:nvSpPr>
          <p:cNvPr id="16" name="文本框 15"/>
          <p:cNvSpPr txBox="1"/>
          <p:nvPr/>
        </p:nvSpPr>
        <p:spPr>
          <a:xfrm>
            <a:off x="1374480" y="423030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0000"/>
                </a:solidFill>
                <a:effectLst/>
                <a:uLnTx/>
                <a:uFillTx/>
                <a:latin typeface="微软雅黑"/>
                <a:ea typeface="微软雅黑"/>
              </a:rPr>
              <a:t>gasLimit</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7" name="文本框 16"/>
          <p:cNvSpPr txBox="1"/>
          <p:nvPr/>
        </p:nvSpPr>
        <p:spPr>
          <a:xfrm>
            <a:off x="1022925" y="461210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gasUsed</a:t>
            </a:r>
          </a:p>
        </p:txBody>
      </p:sp>
      <p:sp>
        <p:nvSpPr>
          <p:cNvPr id="18" name="文本框 17"/>
          <p:cNvSpPr txBox="1"/>
          <p:nvPr/>
        </p:nvSpPr>
        <p:spPr>
          <a:xfrm>
            <a:off x="741925" y="518642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hash</a:t>
            </a:r>
          </a:p>
        </p:txBody>
      </p:sp>
      <p:sp>
        <p:nvSpPr>
          <p:cNvPr id="19" name="文本框 18"/>
          <p:cNvSpPr txBox="1"/>
          <p:nvPr/>
        </p:nvSpPr>
        <p:spPr>
          <a:xfrm>
            <a:off x="838200" y="57748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logsBloom</a:t>
            </a:r>
          </a:p>
        </p:txBody>
      </p:sp>
      <p:sp>
        <p:nvSpPr>
          <p:cNvPr id="20" name="文本框 19"/>
          <p:cNvSpPr txBox="1"/>
          <p:nvPr/>
        </p:nvSpPr>
        <p:spPr>
          <a:xfrm>
            <a:off x="1497575" y="62193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timestamp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0" y="1825625"/>
            <a:ext cx="7202488" cy="581025"/>
          </a:xfrm>
          <a:prstGeom prst="rect">
            <a:avLst/>
          </a:prstGeom>
        </p:spPr>
        <p:txBody>
          <a:bodyPr vert="horz" lIns="91440" tIns="45720" rIns="91440" bIns="45720">
            <a:normAutofit lnSpcReduction="10000"/>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dirty="0">
                <a:solidFill>
                  <a:srgbClr val="0D0D0D"/>
                </a:solidFill>
                <a:highlight>
                  <a:srgbClr val="FFFFFF"/>
                </a:highlight>
                <a:latin typeface="Söhne"/>
                <a:ea typeface="Söhne"/>
              </a:rPr>
              <a:t>Financial Indicator Analysis</a:t>
            </a:r>
            <a:r>
              <a:rPr lang="en-US" altLang="en-US" dirty="0">
                <a:solidFill>
                  <a:srgbClr val="374151"/>
                </a:solidFill>
                <a:latin typeface="Söhne"/>
                <a:ea typeface="Söhne"/>
              </a:rPr>
              <a:t>: </a:t>
            </a:r>
            <a:endParaRPr dirty="0"/>
          </a:p>
          <a:p>
            <a:pPr marL="0" lvl="0" indent="0">
              <a:lnSpc>
                <a:spcPct val="115000"/>
              </a:lnSpc>
              <a:buNone/>
            </a:pPr>
            <a:endParaRPr lang="zh-CN" altLang="zh-CN"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sp>
        <p:nvSpPr>
          <p:cNvPr id="5" name="标题 1"/>
          <p:cNvSpPr/>
          <p:nvPr/>
        </p:nvSpPr>
        <p:spPr>
          <a:xfrm>
            <a:off x="83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Market Overview</a:t>
            </a:r>
            <a:endParaRPr kumimoji="0" sz="4400" b="0" i="0" u="none" strike="noStrike" kern="1200" cap="none" spc="0" normalizeH="0" baseline="0" noProof="0">
              <a:ln>
                <a:noFill/>
              </a:ln>
              <a:solidFill>
                <a:srgbClr val="000000"/>
              </a:solidFill>
              <a:effectLst/>
              <a:uLnTx/>
              <a:uFillTx/>
              <a:latin typeface="微软雅黑"/>
              <a:ea typeface="微软雅黑"/>
            </a:endParaRPr>
          </a:p>
        </p:txBody>
      </p:sp>
      <p:pic>
        <p:nvPicPr>
          <p:cNvPr id="6" name="图片 5"/>
          <p:cNvPicPr>
            <a:picLocks noChangeAspect="1"/>
          </p:cNvPicPr>
          <p:nvPr/>
        </p:nvPicPr>
        <p:blipFill>
          <a:blip r:embed="rId2"/>
          <a:stretch/>
        </p:blipFill>
        <p:spPr>
          <a:xfrm>
            <a:off x="902242" y="3141579"/>
            <a:ext cx="1974449" cy="3195053"/>
          </a:xfrm>
          <a:prstGeom prst="rect">
            <a:avLst/>
          </a:prstGeom>
        </p:spPr>
      </p:pic>
      <p:sp>
        <p:nvSpPr>
          <p:cNvPr id="7" name="标题 1"/>
          <p:cNvSpPr/>
          <p:nvPr/>
        </p:nvSpPr>
        <p:spPr>
          <a:xfrm>
            <a:off x="347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On-chain Transactions</a:t>
            </a:r>
          </a:p>
        </p:txBody>
      </p:sp>
      <p:pic>
        <p:nvPicPr>
          <p:cNvPr id="8" name="图片 7"/>
          <p:cNvPicPr>
            <a:picLocks noChangeAspect="1"/>
          </p:cNvPicPr>
          <p:nvPr/>
        </p:nvPicPr>
        <p:blipFill>
          <a:blip r:embed="rId3"/>
          <a:stretch/>
        </p:blipFill>
        <p:spPr>
          <a:xfrm>
            <a:off x="3508164" y="3141579"/>
            <a:ext cx="2587836" cy="3257190"/>
          </a:xfrm>
          <a:prstGeom prst="rect">
            <a:avLst/>
          </a:prstGeom>
        </p:spPr>
      </p:pic>
      <p:sp>
        <p:nvSpPr>
          <p:cNvPr id="9" name="标题 1"/>
          <p:cNvSpPr/>
          <p:nvPr/>
        </p:nvSpPr>
        <p:spPr>
          <a:xfrm>
            <a:off x="6479211"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Turnover</a:t>
            </a:r>
          </a:p>
        </p:txBody>
      </p:sp>
      <p:pic>
        <p:nvPicPr>
          <p:cNvPr id="10" name="图片 9"/>
          <p:cNvPicPr>
            <a:picLocks noChangeAspect="1"/>
          </p:cNvPicPr>
          <p:nvPr/>
        </p:nvPicPr>
        <p:blipFill>
          <a:blip r:embed="rId4"/>
          <a:srcRect r="49296"/>
          <a:stretch/>
        </p:blipFill>
        <p:spPr>
          <a:xfrm>
            <a:off x="6589603" y="2974442"/>
            <a:ext cx="2687053" cy="3529327"/>
          </a:xfrm>
          <a:prstGeom prst="rect">
            <a:avLst/>
          </a:prstGeom>
        </p:spPr>
      </p:pic>
      <p:sp>
        <p:nvSpPr>
          <p:cNvPr id="11" name="标题 1"/>
          <p:cNvSpPr/>
          <p:nvPr/>
        </p:nvSpPr>
        <p:spPr>
          <a:xfrm>
            <a:off x="9506895" y="2116347"/>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Trading Volume</a:t>
            </a:r>
          </a:p>
        </p:txBody>
      </p:sp>
      <p:pic>
        <p:nvPicPr>
          <p:cNvPr id="12" name="图片 11"/>
          <p:cNvPicPr>
            <a:picLocks noChangeAspect="1"/>
          </p:cNvPicPr>
          <p:nvPr/>
        </p:nvPicPr>
        <p:blipFill>
          <a:blip r:embed="rId5"/>
          <a:stretch/>
        </p:blipFill>
        <p:spPr>
          <a:xfrm>
            <a:off x="9506895" y="3002270"/>
            <a:ext cx="1977552" cy="347367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1"/>
          </p:nvPr>
        </p:nvSpPr>
        <p:spPr>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NFT Data Dashboard</a:t>
            </a:r>
            <a:endParaRPr dirty="0"/>
          </a:p>
          <a:p>
            <a:pPr lvl="1" algn="l"/>
            <a:r>
              <a:rPr lang="en-US" altLang="en-US" dirty="0">
                <a:solidFill>
                  <a:srgbClr val="0D0D0D"/>
                </a:solidFill>
                <a:highlight>
                  <a:srgbClr val="FFFFFF"/>
                </a:highlight>
                <a:latin typeface="Söhne"/>
                <a:ea typeface="Söhne"/>
              </a:rPr>
              <a:t>All-in-One View</a:t>
            </a:r>
          </a:p>
          <a:p>
            <a:pPr lvl="1" algn="l"/>
            <a:r>
              <a:rPr lang="en-US" altLang="en-US" dirty="0">
                <a:solidFill>
                  <a:srgbClr val="0D0D0D"/>
                </a:solidFill>
                <a:highlight>
                  <a:srgbClr val="FFFFFF"/>
                </a:highlight>
                <a:latin typeface="Söhne"/>
                <a:ea typeface="Söhne"/>
              </a:rPr>
              <a:t>Rankings &amp; Trends</a:t>
            </a:r>
          </a:p>
          <a:p>
            <a:pPr lvl="1" algn="l"/>
            <a:r>
              <a:rPr lang="en-US" altLang="en-US" dirty="0">
                <a:solidFill>
                  <a:srgbClr val="0D0D0D"/>
                </a:solidFill>
                <a:highlight>
                  <a:srgbClr val="FFFFFF"/>
                </a:highlight>
                <a:latin typeface="Söhne"/>
                <a:ea typeface="Söhne"/>
              </a:rPr>
              <a:t>In-Depth Analytics</a:t>
            </a:r>
          </a:p>
        </p:txBody>
      </p:sp>
      <p:pic>
        <p:nvPicPr>
          <p:cNvPr id="5" name="图片 4"/>
          <p:cNvPicPr>
            <a:picLocks noChangeAspect="1"/>
          </p:cNvPicPr>
          <p:nvPr/>
        </p:nvPicPr>
        <p:blipFill>
          <a:blip r:embed="rId2"/>
          <a:stretch/>
        </p:blipFill>
        <p:spPr>
          <a:xfrm>
            <a:off x="5753100" y="1286967"/>
            <a:ext cx="4495800" cy="54424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a:t>
            </a:r>
            <a:endParaRPr dirty="0"/>
          </a:p>
          <a:p>
            <a:pPr lvl="1">
              <a:lnSpc>
                <a:spcPct val="115000"/>
              </a:lnSpc>
            </a:pPr>
            <a:r>
              <a:rPr lang="en-US" altLang="en-US" sz="2000" dirty="0">
                <a:solidFill>
                  <a:srgbClr val="0D0D0D"/>
                </a:solidFill>
                <a:highlight>
                  <a:srgbClr val="FFFFFF"/>
                </a:highlight>
                <a:latin typeface="Söhne"/>
                <a:ea typeface="Söhne"/>
              </a:rPr>
              <a:t>Personalized API Keys</a:t>
            </a:r>
            <a:r>
              <a:rPr lang="en-US" altLang="en-US" sz="2000" dirty="0">
                <a:solidFill>
                  <a:srgbClr val="374151"/>
                </a:solidFill>
                <a:latin typeface="Söhne"/>
                <a:ea typeface="Söhne"/>
              </a:rPr>
              <a:t> </a:t>
            </a:r>
          </a:p>
          <a:p>
            <a:pPr lvl="1" algn="l"/>
            <a:r>
              <a:rPr lang="en-US" altLang="en-US" sz="2000" dirty="0">
                <a:solidFill>
                  <a:srgbClr val="0D0D0D"/>
                </a:solidFill>
                <a:highlight>
                  <a:srgbClr val="FFFFFF"/>
                </a:highlight>
                <a:latin typeface="Söhne"/>
                <a:ea typeface="Söhne"/>
              </a:rPr>
              <a:t>Seamless Integration</a:t>
            </a:r>
          </a:p>
        </p:txBody>
      </p:sp>
      <p:pic>
        <p:nvPicPr>
          <p:cNvPr id="5" name="图片 4"/>
          <p:cNvPicPr>
            <a:picLocks noChangeAspect="1"/>
          </p:cNvPicPr>
          <p:nvPr/>
        </p:nvPicPr>
        <p:blipFill>
          <a:blip r:embed="rId2"/>
          <a:stretch/>
        </p:blipFill>
        <p:spPr>
          <a:xfrm>
            <a:off x="4423316" y="1902452"/>
            <a:ext cx="7219068" cy="41976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 - A Step by Step G</a:t>
            </a:r>
            <a:r>
              <a:rPr lang="zh-CN" altLang="zh-CN" b="1" dirty="0">
                <a:solidFill>
                  <a:srgbClr val="374151"/>
                </a:solidFill>
                <a:latin typeface="Söhne"/>
                <a:ea typeface="Söhne"/>
              </a:rPr>
              <a:t>uide</a:t>
            </a:r>
            <a:endParaRPr dirty="0"/>
          </a:p>
        </p:txBody>
      </p:sp>
      <p:pic>
        <p:nvPicPr>
          <p:cNvPr id="5" name="图片 4"/>
          <p:cNvPicPr>
            <a:picLocks noChangeAspect="1"/>
          </p:cNvPicPr>
          <p:nvPr/>
        </p:nvPicPr>
        <p:blipFill>
          <a:blip r:embed="rId3"/>
          <a:srcRect b="27969"/>
          <a:stretch/>
        </p:blipFill>
        <p:spPr>
          <a:xfrm>
            <a:off x="1021493" y="2406316"/>
            <a:ext cx="2089266" cy="2513263"/>
          </a:xfrm>
          <a:prstGeom prst="rect">
            <a:avLst/>
          </a:prstGeom>
        </p:spPr>
      </p:pic>
      <p:sp>
        <p:nvSpPr>
          <p:cNvPr id="6" name="文本框 5"/>
          <p:cNvSpPr txBox="1"/>
          <p:nvPr/>
        </p:nvSpPr>
        <p:spPr>
          <a:xfrm>
            <a:off x="1229895" y="5494421"/>
            <a:ext cx="1275013"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Sign in</a:t>
            </a:r>
          </a:p>
        </p:txBody>
      </p:sp>
      <p:pic>
        <p:nvPicPr>
          <p:cNvPr id="7" name="图片 6"/>
          <p:cNvPicPr>
            <a:picLocks noChangeAspect="1"/>
          </p:cNvPicPr>
          <p:nvPr/>
        </p:nvPicPr>
        <p:blipFill>
          <a:blip r:embed="rId4"/>
          <a:stretch/>
        </p:blipFill>
        <p:spPr>
          <a:xfrm>
            <a:off x="3543154" y="2406316"/>
            <a:ext cx="4040006" cy="2446421"/>
          </a:xfrm>
          <a:prstGeom prst="rect">
            <a:avLst/>
          </a:prstGeom>
        </p:spPr>
      </p:pic>
      <p:sp>
        <p:nvSpPr>
          <p:cNvPr id="8" name="文本框 7"/>
          <p:cNvSpPr txBox="1"/>
          <p:nvPr/>
        </p:nvSpPr>
        <p:spPr>
          <a:xfrm>
            <a:off x="3543154" y="5494421"/>
            <a:ext cx="3714750" cy="8064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Enter the console and create your API key(keep it safe!)</a:t>
            </a:r>
          </a:p>
        </p:txBody>
      </p:sp>
      <p:pic>
        <p:nvPicPr>
          <p:cNvPr id="9" name="图片 8"/>
          <p:cNvPicPr>
            <a:picLocks noChangeAspect="1"/>
          </p:cNvPicPr>
          <p:nvPr/>
        </p:nvPicPr>
        <p:blipFill>
          <a:blip r:embed="rId5"/>
          <a:stretch/>
        </p:blipFill>
        <p:spPr>
          <a:xfrm>
            <a:off x="8015556" y="2406316"/>
            <a:ext cx="3750724" cy="2861958"/>
          </a:xfrm>
          <a:prstGeom prst="rect">
            <a:avLst/>
          </a:prstGeom>
        </p:spPr>
      </p:pic>
      <p:sp>
        <p:nvSpPr>
          <p:cNvPr id="10" name="文本框 9"/>
          <p:cNvSpPr txBox="1"/>
          <p:nvPr/>
        </p:nvSpPr>
        <p:spPr>
          <a:xfrm>
            <a:off x="8028930" y="5407263"/>
            <a:ext cx="3714750" cy="450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3. Get cleaned NFT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normAutofit/>
          </a:bodyPr>
          <a:lstStyle/>
          <a:p>
            <a:r>
              <a:rPr lang="en-US" altLang="zh-CN" sz="3600" dirty="0"/>
              <a:t>Content</a:t>
            </a:r>
          </a:p>
        </p:txBody>
      </p:sp>
      <p:sp>
        <p:nvSpPr>
          <p:cNvPr id="3" name="内容占位符 2"/>
          <p:cNvSpPr>
            <a:spLocks noGrp="1"/>
          </p:cNvSpPr>
          <p:nvPr>
            <p:ph idx="4294967295"/>
          </p:nvPr>
        </p:nvSpPr>
        <p:spPr>
          <a:xfrm>
            <a:off x="177617" y="1976928"/>
            <a:ext cx="9288725" cy="4351338"/>
          </a:xfrm>
        </p:spPr>
        <p:txBody>
          <a:bodyPr>
            <a:normAutofit/>
          </a:bodyPr>
          <a:lstStyle/>
          <a:p>
            <a:r>
              <a:rPr lang="en-US" altLang="zh-CN" sz="2400" dirty="0"/>
              <a:t>Api Usage</a:t>
            </a:r>
          </a:p>
          <a:p>
            <a:r>
              <a:rPr lang="en-US" altLang="zh-CN" sz="2400" dirty="0"/>
              <a:t>Data collection </a:t>
            </a:r>
          </a:p>
          <a:p>
            <a:r>
              <a:rPr lang="en-US" altLang="zh-CN" sz="2400" dirty="0"/>
              <a:t>Data structure comparison</a:t>
            </a:r>
          </a:p>
          <a:p>
            <a:r>
              <a:rPr lang="en-US" altLang="zh-CN" sz="2400" dirty="0"/>
              <a:t>Result 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a:solidFill>
                  <a:srgbClr val="374151"/>
                </a:solidFill>
                <a:latin typeface="Söhne"/>
                <a:ea typeface="Söhne"/>
              </a:rPr>
              <a:t>APIs for Pro</a:t>
            </a:r>
            <a:endParaRPr/>
          </a:p>
        </p:txBody>
      </p:sp>
      <p:pic>
        <p:nvPicPr>
          <p:cNvPr id="5" name="图片 4"/>
          <p:cNvPicPr>
            <a:picLocks noChangeAspect="1"/>
          </p:cNvPicPr>
          <p:nvPr/>
        </p:nvPicPr>
        <p:blipFill>
          <a:blip r:embed="rId2"/>
          <a:stretch/>
        </p:blipFill>
        <p:spPr>
          <a:xfrm>
            <a:off x="838200" y="2505164"/>
            <a:ext cx="6787134" cy="4112205"/>
          </a:xfrm>
          <a:prstGeom prst="rect">
            <a:avLst/>
          </a:prstGeom>
        </p:spPr>
      </p:pic>
      <p:sp>
        <p:nvSpPr>
          <p:cNvPr id="6" name="文本框 5"/>
          <p:cNvSpPr txBox="1"/>
          <p:nvPr/>
        </p:nvSpPr>
        <p:spPr>
          <a:xfrm>
            <a:off x="8034943" y="2505164"/>
            <a:ext cx="3714750" cy="15176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20 Languages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18 Mtetrics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Filtered, Cleand, Augmented.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r>
              <a:rPr lang="en-US" altLang="en-US" b="1" dirty="0">
                <a:solidFill>
                  <a:srgbClr val="0D0D0D"/>
                </a:solidFill>
                <a:highlight>
                  <a:srgbClr val="FFFFFF"/>
                </a:highlight>
                <a:latin typeface="Söhne"/>
                <a:ea typeface="Söhne"/>
              </a:rPr>
              <a:t>In-depth Weekly NFT Report</a:t>
            </a:r>
            <a:endParaRPr dirty="0"/>
          </a:p>
          <a:p>
            <a:pPr lvl="1" algn="l"/>
            <a:r>
              <a:rPr lang="en-US" altLang="en-US" sz="2000" dirty="0">
                <a:solidFill>
                  <a:srgbClr val="0D0D0D"/>
                </a:solidFill>
                <a:highlight>
                  <a:srgbClr val="FFFFFF"/>
                </a:highlight>
                <a:latin typeface="Söhne"/>
                <a:ea typeface="Söhne"/>
              </a:rPr>
              <a:t>Comprehensive Market Overview</a:t>
            </a:r>
          </a:p>
          <a:p>
            <a:pPr lvl="1" algn="l"/>
            <a:r>
              <a:rPr lang="en-US" altLang="en-US" sz="2000" dirty="0">
                <a:solidFill>
                  <a:srgbClr val="0D0D0D"/>
                </a:solidFill>
                <a:highlight>
                  <a:srgbClr val="FFFFFF"/>
                </a:highlight>
                <a:latin typeface="Söhne"/>
                <a:ea typeface="Söhne"/>
              </a:rPr>
              <a:t>Actionable Insights</a:t>
            </a:r>
          </a:p>
          <a:p>
            <a:pPr lvl="1" algn="l"/>
            <a:r>
              <a:rPr lang="en-US" altLang="en-US" sz="2000" dirty="0">
                <a:solidFill>
                  <a:srgbClr val="0D0D0D"/>
                </a:solidFill>
                <a:highlight>
                  <a:srgbClr val="FFFFFF"/>
                </a:highlight>
                <a:latin typeface="Söhne"/>
                <a:ea typeface="Söhne"/>
              </a:rPr>
              <a:t>Stay Ahead</a:t>
            </a:r>
          </a:p>
          <a:p>
            <a:pPr lvl="1" algn="l"/>
            <a:r>
              <a:rPr lang="en-US" altLang="en-US" sz="2000" dirty="0">
                <a:solidFill>
                  <a:srgbClr val="0D0D0D"/>
                </a:solidFill>
                <a:highlight>
                  <a:srgbClr val="FFFFFF"/>
                </a:highlight>
                <a:latin typeface="Söhne"/>
                <a:ea typeface="Söhne"/>
              </a:rPr>
              <a:t>Ideal for Decision-Makers</a:t>
            </a:r>
          </a:p>
        </p:txBody>
      </p:sp>
      <p:pic>
        <p:nvPicPr>
          <p:cNvPr id="5" name="图片 4"/>
          <p:cNvPicPr>
            <a:picLocks noChangeAspect="1"/>
          </p:cNvPicPr>
          <p:nvPr/>
        </p:nvPicPr>
        <p:blipFill>
          <a:blip r:embed="rId2"/>
          <a:stretch/>
        </p:blipFill>
        <p:spPr>
          <a:xfrm>
            <a:off x="5907112" y="2088072"/>
            <a:ext cx="3125833" cy="4465052"/>
          </a:xfrm>
          <a:prstGeom prst="rect">
            <a:avLst/>
          </a:prstGeom>
        </p:spPr>
      </p:pic>
      <p:pic>
        <p:nvPicPr>
          <p:cNvPr id="6" name="图片 5"/>
          <p:cNvPicPr>
            <a:picLocks noChangeAspect="1"/>
          </p:cNvPicPr>
          <p:nvPr/>
        </p:nvPicPr>
        <p:blipFill>
          <a:blip r:embed="rId3"/>
          <a:stretch/>
        </p:blipFill>
        <p:spPr>
          <a:xfrm>
            <a:off x="8545319" y="2088072"/>
            <a:ext cx="2808481" cy="468884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l"/>
            <a:r>
              <a:rPr lang="en-US" altLang="en-US" b="1" dirty="0">
                <a:solidFill>
                  <a:srgbClr val="0D0D0D"/>
                </a:solidFill>
                <a:highlight>
                  <a:srgbClr val="FFFFFF"/>
                </a:highlight>
                <a:latin typeface="Söhne"/>
                <a:ea typeface="Söhne"/>
              </a:rPr>
              <a:t>Outstanding Academic Contributions</a:t>
            </a:r>
            <a:endParaRPr dirty="0"/>
          </a:p>
        </p:txBody>
      </p:sp>
      <p:sp>
        <p:nvSpPr>
          <p:cNvPr id="3" name="内容占位符 2"/>
          <p:cNvSpPr>
            <a:spLocks noGrp="1"/>
          </p:cNvSpPr>
          <p:nvPr>
            <p:ph idx="4294967295"/>
          </p:nvPr>
        </p:nvSpPr>
        <p:spPr>
          <a:xfrm>
            <a:off x="0" y="1825625"/>
            <a:ext cx="10515600" cy="313055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 </a:t>
            </a:r>
            <a:r>
              <a:rPr lang="en-US" altLang="en-US" b="1" dirty="0">
                <a:solidFill>
                  <a:srgbClr val="0D0D0D"/>
                </a:solidFill>
                <a:highlight>
                  <a:srgbClr val="FFFFFF"/>
                </a:highlight>
                <a:latin typeface="Söhne"/>
                <a:ea typeface="Söhne"/>
              </a:rPr>
              <a:t>Research Team &amp; Publications</a:t>
            </a:r>
            <a:endParaRPr dirty="0"/>
          </a:p>
          <a:p>
            <a:pPr lvl="1" algn="l"/>
            <a:r>
              <a:rPr lang="en-US" altLang="en-US" dirty="0">
                <a:solidFill>
                  <a:srgbClr val="0D0D0D"/>
                </a:solidFill>
                <a:highlight>
                  <a:srgbClr val="FFFFFF"/>
                </a:highlight>
                <a:latin typeface="Söhne"/>
                <a:ea typeface="Söhne"/>
              </a:rPr>
              <a:t>Our dataset, offering comprehensive and highly reliable NFT transaction data, is an invaluable resource for researchers. With clean and accurate data covering the majority of NFT transactions, it significantly streamlines academic research.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l"/>
            <a:r>
              <a:rPr lang="en-US" altLang="en-US" b="1">
                <a:solidFill>
                  <a:srgbClr val="0D0D0D"/>
                </a:solidFill>
                <a:highlight>
                  <a:srgbClr val="FFFFFF"/>
                </a:highlight>
                <a:latin typeface="Söhne"/>
                <a:ea typeface="Söhne"/>
              </a:rPr>
              <a:t>Outstanding Academic Contributions</a:t>
            </a:r>
            <a:endParaRP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fontScale="92500" lnSpcReduction="20000"/>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a:solidFill>
                  <a:srgbClr val="374151"/>
                </a:solidFill>
                <a:latin typeface="Söhne"/>
                <a:ea typeface="Söhne"/>
              </a:rPr>
              <a:t> </a:t>
            </a:r>
            <a:r>
              <a:rPr lang="en-US" altLang="en-US" b="1">
                <a:solidFill>
                  <a:srgbClr val="0D0D0D"/>
                </a:solidFill>
                <a:highlight>
                  <a:srgbClr val="FFFFFF"/>
                </a:highlight>
                <a:latin typeface="Söhne"/>
                <a:ea typeface="Söhne"/>
              </a:rPr>
              <a:t>Educational Curriculum Collaboration</a:t>
            </a:r>
            <a:endParaRPr/>
          </a:p>
          <a:p>
            <a:pPr lvl="1">
              <a:lnSpc>
                <a:spcPct val="115000"/>
              </a:lnSpc>
            </a:pPr>
            <a:r>
              <a:rPr lang="en-US" altLang="en-US" b="1">
                <a:solidFill>
                  <a:srgbClr val="374151"/>
                </a:solidFill>
                <a:latin typeface="Söhne"/>
                <a:ea typeface="Söhne"/>
              </a:rPr>
              <a:t>For CS/Fintech: </a:t>
            </a:r>
          </a:p>
          <a:p>
            <a:pPr marL="1149858" lvl="1" indent="-342900" algn="l">
              <a:buFont typeface="Arial" charset="0"/>
              <a:buChar char="•"/>
            </a:pPr>
            <a:r>
              <a:rPr lang="en-US" altLang="en-US">
                <a:solidFill>
                  <a:srgbClr val="0D0D0D"/>
                </a:solidFill>
                <a:highlight>
                  <a:srgbClr val="FFFFFF"/>
                </a:highlight>
                <a:latin typeface="Söhne"/>
                <a:ea typeface="Söhne"/>
              </a:rPr>
              <a:t>Comprehensive blockchain technology theory</a:t>
            </a:r>
          </a:p>
          <a:p>
            <a:pPr marL="1149858" lvl="1" indent="-342900" algn="l">
              <a:buFont typeface="Arial" charset="0"/>
              <a:buChar char="•"/>
            </a:pPr>
            <a:r>
              <a:rPr lang="en-US" altLang="en-US">
                <a:solidFill>
                  <a:srgbClr val="0D0D0D"/>
                </a:solidFill>
                <a:highlight>
                  <a:srgbClr val="FFFFFF"/>
                </a:highlight>
                <a:latin typeface="Söhne"/>
                <a:ea typeface="Söhne"/>
              </a:rPr>
              <a:t>Smart contract development and DApp creation</a:t>
            </a:r>
          </a:p>
          <a:p>
            <a:pPr marL="1149858" lvl="1" indent="-342900" algn="l">
              <a:buFont typeface="Arial" charset="0"/>
              <a:buChar char="•"/>
            </a:pPr>
            <a:r>
              <a:rPr lang="en-US" altLang="en-US">
                <a:solidFill>
                  <a:srgbClr val="0D0D0D"/>
                </a:solidFill>
                <a:highlight>
                  <a:srgbClr val="FFFFFF"/>
                </a:highlight>
                <a:latin typeface="Söhne"/>
                <a:ea typeface="Söhne"/>
              </a:rPr>
              <a:t>Advanced blockchain/NFT data analysis</a:t>
            </a:r>
          </a:p>
          <a:p>
            <a:pPr marL="1149858" lvl="1" indent="-342900" algn="l">
              <a:buFont typeface="Arial" charset="0"/>
              <a:buChar char="•"/>
            </a:pPr>
            <a:r>
              <a:rPr lang="en-US" altLang="en-US">
                <a:solidFill>
                  <a:srgbClr val="0D0D0D"/>
                </a:solidFill>
                <a:highlight>
                  <a:srgbClr val="FFFFFF"/>
                </a:highlight>
                <a:latin typeface="Söhne"/>
                <a:ea typeface="Söhne"/>
              </a:rPr>
              <a:t>Computer vision for NFT image analysis and rarity assessment</a:t>
            </a:r>
          </a:p>
          <a:p>
            <a:pPr lvl="1">
              <a:lnSpc>
                <a:spcPct val="115000"/>
              </a:lnSpc>
            </a:pPr>
            <a:r>
              <a:rPr lang="en-US" altLang="en-US" b="1">
                <a:solidFill>
                  <a:srgbClr val="374151"/>
                </a:solidFill>
                <a:latin typeface="Söhne"/>
                <a:ea typeface="Söhne"/>
              </a:rPr>
              <a:t>For Finance/Business:</a:t>
            </a:r>
            <a:r>
              <a:rPr lang="en-US" altLang="en-US">
                <a:solidFill>
                  <a:srgbClr val="374151"/>
                </a:solidFill>
                <a:latin typeface="Söhne"/>
                <a:ea typeface="Söhne"/>
              </a:rPr>
              <a:t> </a:t>
            </a:r>
          </a:p>
          <a:p>
            <a:pPr marL="1149858" lvl="1" indent="-342900" algn="l">
              <a:buFont typeface="Arial" charset="0"/>
              <a:buChar char="•"/>
            </a:pPr>
            <a:r>
              <a:rPr lang="en-US" altLang="en-US">
                <a:solidFill>
                  <a:srgbClr val="0D0D0D"/>
                </a:solidFill>
                <a:highlight>
                  <a:srgbClr val="FFFFFF"/>
                </a:highlight>
                <a:latin typeface="Söhne"/>
                <a:ea typeface="Söhne"/>
              </a:rPr>
              <a:t>Fundamental blockchain theory</a:t>
            </a:r>
          </a:p>
          <a:p>
            <a:pPr marL="1149858" lvl="1" indent="-342900" algn="l">
              <a:buFont typeface="Arial" charset="0"/>
              <a:buChar char="•"/>
            </a:pPr>
            <a:r>
              <a:rPr lang="en-US" altLang="en-US">
                <a:solidFill>
                  <a:srgbClr val="0D0D0D"/>
                </a:solidFill>
                <a:highlight>
                  <a:srgbClr val="FFFFFF"/>
                </a:highlight>
                <a:latin typeface="Söhne"/>
                <a:ea typeface="Söhne"/>
              </a:rPr>
              <a:t>Practical blockchain applications</a:t>
            </a:r>
          </a:p>
          <a:p>
            <a:pPr marL="1149858" lvl="1" indent="-342900" algn="l">
              <a:buFont typeface="Arial" charset="0"/>
              <a:buChar char="•"/>
            </a:pPr>
            <a:r>
              <a:rPr lang="en-US" altLang="en-US">
                <a:solidFill>
                  <a:srgbClr val="0D0D0D"/>
                </a:solidFill>
                <a:highlight>
                  <a:srgbClr val="FFFFFF"/>
                </a:highlight>
                <a:latin typeface="Söhne"/>
                <a:ea typeface="Söhne"/>
              </a:rPr>
              <a:t>Blockchain/NFT data analysis from a financial perspective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lnSpc>
                <a:spcPct val="115000"/>
              </a:lnSpc>
            </a:pPr>
            <a:r>
              <a:rPr lang="en-US" altLang="en-US" dirty="0">
                <a:solidFill>
                  <a:srgbClr val="374151"/>
                </a:solidFill>
                <a:latin typeface="Söhne"/>
                <a:ea typeface="Söhne"/>
              </a:rPr>
              <a:t>Vision &amp; Mission</a:t>
            </a:r>
            <a:endParaRPr dirty="0"/>
          </a:p>
        </p:txBody>
      </p:sp>
      <p:sp>
        <p:nvSpPr>
          <p:cNvPr id="3" name="内容占位符 2"/>
          <p:cNvSpPr>
            <a:spLocks noGrp="1"/>
          </p:cNvSpPr>
          <p:nvPr>
            <p:ph idx="4294967295"/>
          </p:nvPr>
        </p:nvSpPr>
        <p:spPr>
          <a:xfrm>
            <a:off x="0" y="1825625"/>
            <a:ext cx="10515600" cy="4351338"/>
          </a:xfrm>
          <a:prstGeom prst="rect">
            <a:avLst/>
          </a:prstGeom>
        </p:spPr>
        <p:txBody>
          <a:bodyPr>
            <a:normAutofit/>
          </a:bodyPr>
          <a:lstStyle/>
          <a:p>
            <a:pPr lvl="0"/>
            <a:r>
              <a:rPr lang="en-US" altLang="en-US" sz="3200" dirty="0">
                <a:solidFill>
                  <a:srgbClr val="0D0D0D"/>
                </a:solidFill>
                <a:highlight>
                  <a:srgbClr val="FFFFFF"/>
                </a:highlight>
                <a:latin typeface="Söhne"/>
                <a:ea typeface="Söhne"/>
              </a:rPr>
              <a:t>Building Long-term Partnerships with Universities</a:t>
            </a:r>
            <a:endParaRPr sz="3200" dirty="0"/>
          </a:p>
          <a:p>
            <a:pPr lvl="0"/>
            <a:r>
              <a:rPr lang="en-US" altLang="en-US" sz="3200" dirty="0">
                <a:solidFill>
                  <a:srgbClr val="0D0D0D"/>
                </a:solidFill>
                <a:highlight>
                  <a:srgbClr val="FFFFFF"/>
                </a:highlight>
                <a:latin typeface="Söhne"/>
                <a:ea typeface="Söhne"/>
              </a:rPr>
              <a:t>Providing Comprehensive API Services for Institutions</a:t>
            </a:r>
          </a:p>
          <a:p>
            <a:pPr lvl="0"/>
            <a:r>
              <a:rPr lang="en-US" altLang="en-US" sz="3200" dirty="0">
                <a:solidFill>
                  <a:srgbClr val="0D0D0D"/>
                </a:solidFill>
                <a:highlight>
                  <a:srgbClr val="FFFFFF"/>
                </a:highlight>
                <a:latin typeface="Söhne"/>
                <a:ea typeface="Söhne"/>
              </a:rPr>
              <a:t>Contributing Cutting-Edge Databases to Academia</a:t>
            </a:r>
          </a:p>
          <a:p>
            <a:pPr lvl="0"/>
            <a:r>
              <a:rPr lang="en-US" altLang="en-US" sz="3200" dirty="0">
                <a:solidFill>
                  <a:srgbClr val="0D0D0D"/>
                </a:solidFill>
                <a:highlight>
                  <a:srgbClr val="FFFFFF"/>
                </a:highlight>
                <a:latin typeface="Söhne"/>
                <a:ea typeface="Söhne"/>
              </a:rPr>
              <a:t>Exchanging Knowledge and Resources with Schools</a:t>
            </a:r>
          </a:p>
          <a:p>
            <a:pPr lvl="0"/>
            <a:r>
              <a:rPr lang="en-US" altLang="en-US" sz="3200" dirty="0">
                <a:solidFill>
                  <a:srgbClr val="0D0D0D"/>
                </a:solidFill>
                <a:highlight>
                  <a:srgbClr val="FFFFFF"/>
                </a:highlight>
                <a:latin typeface="Söhne"/>
                <a:ea typeface="Söhne"/>
              </a:rPr>
              <a:t>Cultivating Blockchain Talent</a:t>
            </a:r>
          </a:p>
          <a:p>
            <a:pPr marL="0" lvl="0" indent="0">
              <a:buNone/>
            </a:pPr>
            <a:endParaRPr lang="en-US" altLang="en-US" dirty="0"/>
          </a:p>
          <a:p>
            <a:pPr lvl="0"/>
            <a:endParaRPr lang="en-US" altLang="en-US" dirty="0"/>
          </a:p>
          <a:p>
            <a:pPr lvl="0"/>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416" y="263471"/>
            <a:ext cx="10858500" cy="900112"/>
          </a:xfrm>
        </p:spPr>
        <p:txBody>
          <a:bodyPr>
            <a:normAutofit/>
          </a:bodyPr>
          <a:lstStyle/>
          <a:p>
            <a:r>
              <a:rPr lang="en-US" altLang="zh-CN" sz="4000" dirty="0"/>
              <a:t>NFT Data Extract Analysis</a:t>
            </a:r>
          </a:p>
        </p:txBody>
      </p:sp>
      <p:sp>
        <p:nvSpPr>
          <p:cNvPr id="5" name="标题 1">
            <a:extLst>
              <a:ext uri="{FF2B5EF4-FFF2-40B4-BE49-F238E27FC236}">
                <a16:creationId xmlns:a16="http://schemas.microsoft.com/office/drawing/2014/main" id="{1634B51D-CBC0-1A98-260C-7BBBD3EF4C36}"/>
              </a:ext>
            </a:extLst>
          </p:cNvPr>
          <p:cNvSpPr txBox="1">
            <a:spLocks/>
          </p:cNvSpPr>
          <p:nvPr/>
        </p:nvSpPr>
        <p:spPr>
          <a:xfrm>
            <a:off x="518416" y="1667627"/>
            <a:ext cx="7713743" cy="56692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ltLang="zh-CN" dirty="0"/>
              <a:t>Content</a:t>
            </a:r>
          </a:p>
        </p:txBody>
      </p:sp>
      <p:sp>
        <p:nvSpPr>
          <p:cNvPr id="7" name="内容占位符 2">
            <a:extLst>
              <a:ext uri="{FF2B5EF4-FFF2-40B4-BE49-F238E27FC236}">
                <a16:creationId xmlns:a16="http://schemas.microsoft.com/office/drawing/2014/main" id="{4D105FD9-232D-CB3E-0B8C-A5D942775053}"/>
              </a:ext>
            </a:extLst>
          </p:cNvPr>
          <p:cNvSpPr txBox="1">
            <a:spLocks/>
          </p:cNvSpPr>
          <p:nvPr/>
        </p:nvSpPr>
        <p:spPr>
          <a:xfrm>
            <a:off x="861316" y="24938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Analysis Method</a:t>
            </a:r>
          </a:p>
          <a:p>
            <a:pPr lvl="1"/>
            <a:r>
              <a:rPr lang="en-US" altLang="zh-CN" sz="2400" dirty="0"/>
              <a:t>Fund Transfer</a:t>
            </a:r>
          </a:p>
          <a:p>
            <a:pPr lvl="1"/>
            <a:r>
              <a:rPr lang="en-US" altLang="zh-CN" sz="2400" dirty="0"/>
              <a:t>Trading Record</a:t>
            </a:r>
          </a:p>
          <a:p>
            <a:pPr lvl="1"/>
            <a:r>
              <a:rPr lang="en-US" altLang="zh-CN" sz="2400" dirty="0"/>
              <a:t>Marketplace Contract</a:t>
            </a:r>
          </a:p>
          <a:p>
            <a:r>
              <a:rPr lang="en-US" altLang="zh-CN" sz="2400" dirty="0"/>
              <a:t>Analysis Tool</a:t>
            </a:r>
          </a:p>
          <a:p>
            <a:r>
              <a:rPr lang="en-US" altLang="zh-CN" sz="2400" dirty="0"/>
              <a:t>Result Understanding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normAutofit/>
          </a:bodyPr>
          <a:lstStyle/>
          <a:p>
            <a:r>
              <a:rPr lang="en-US" altLang="zh-CN" sz="3600" dirty="0"/>
              <a:t>Content</a:t>
            </a:r>
          </a:p>
        </p:txBody>
      </p:sp>
      <p:sp>
        <p:nvSpPr>
          <p:cNvPr id="3" name="内容占位符 2"/>
          <p:cNvSpPr>
            <a:spLocks noGrp="1"/>
          </p:cNvSpPr>
          <p:nvPr>
            <p:ph idx="4294967295"/>
          </p:nvPr>
        </p:nvSpPr>
        <p:spPr>
          <a:xfrm>
            <a:off x="315764" y="2240065"/>
            <a:ext cx="10515600" cy="4351338"/>
          </a:xfrm>
        </p:spPr>
        <p:txBody>
          <a:bodyPr>
            <a:normAutofit/>
          </a:bodyPr>
          <a:lstStyle/>
          <a:p>
            <a:r>
              <a:rPr lang="en-US" altLang="zh-CN" sz="2400" dirty="0"/>
              <a:t>Analysis Method</a:t>
            </a:r>
          </a:p>
          <a:p>
            <a:pPr lvl="1"/>
            <a:r>
              <a:rPr lang="en-US" altLang="zh-CN" sz="2400" dirty="0"/>
              <a:t>Fund Transfer</a:t>
            </a:r>
          </a:p>
          <a:p>
            <a:pPr lvl="1"/>
            <a:r>
              <a:rPr lang="en-US" altLang="zh-CN" sz="2400" dirty="0"/>
              <a:t>Trading Record</a:t>
            </a:r>
          </a:p>
          <a:p>
            <a:pPr lvl="1"/>
            <a:r>
              <a:rPr lang="en-US" altLang="zh-CN" sz="2400" dirty="0"/>
              <a:t>Marketplace Contract</a:t>
            </a:r>
          </a:p>
          <a:p>
            <a:r>
              <a:rPr lang="en-US" altLang="zh-CN" sz="2400" dirty="0"/>
              <a:t>Analysis Tool</a:t>
            </a:r>
          </a:p>
          <a:p>
            <a:r>
              <a:rPr lang="en-US" altLang="zh-CN" sz="2400" dirty="0"/>
              <a:t>Result Understanding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en-US" altLang="zh-CN" dirty="0"/>
              <a:t>Fund Transfer Analysis</a:t>
            </a:r>
          </a:p>
        </p:txBody>
      </p:sp>
      <p:sp>
        <p:nvSpPr>
          <p:cNvPr id="3" name="内容占位符 2"/>
          <p:cNvSpPr>
            <a:spLocks noGrp="1"/>
          </p:cNvSpPr>
          <p:nvPr>
            <p:ph idx="4294967295"/>
          </p:nvPr>
        </p:nvSpPr>
        <p:spPr>
          <a:xfrm>
            <a:off x="0" y="1825625"/>
            <a:ext cx="10515600" cy="4351338"/>
          </a:xfrm>
        </p:spPr>
        <p:txBody>
          <a:bodyPr/>
          <a:lstStyle/>
          <a:p>
            <a:r>
              <a:rPr lang="en-US" altLang="zh-CN"/>
              <a:t>Native Token: ETH</a:t>
            </a:r>
          </a:p>
          <a:p>
            <a:r>
              <a:rPr lang="en-US" altLang="zh-CN"/>
              <a:t>ERC20 Token: USDT, USDC, WETH...</a:t>
            </a:r>
          </a:p>
          <a:p>
            <a:endParaRPr lang="en-US" altLang="zh-CN"/>
          </a:p>
          <a:p>
            <a:endParaRPr lang="en-US" altLang="zh-CN"/>
          </a:p>
        </p:txBody>
      </p:sp>
      <p:graphicFrame>
        <p:nvGraphicFramePr>
          <p:cNvPr id="4" name="表格 3"/>
          <p:cNvGraphicFramePr/>
          <p:nvPr>
            <p:extLst>
              <p:ext uri="{D42A27DB-BD31-4B8C-83A1-F6EECF244321}">
                <p14:modId xmlns:p14="http://schemas.microsoft.com/office/powerpoint/2010/main" val="1380842970"/>
              </p:ext>
            </p:extLst>
          </p:nvPr>
        </p:nvGraphicFramePr>
        <p:xfrm>
          <a:off x="684155" y="3151062"/>
          <a:ext cx="9501246" cy="3162745"/>
        </p:xfrm>
        <a:graphic>
          <a:graphicData uri="http://schemas.openxmlformats.org/drawingml/2006/table">
            <a:tbl>
              <a:tblPr firstRow="1" bandRow="1">
                <a:tableStyleId>{5C22544A-7EE6-4342-B048-85BDC9FD1C3A}</a:tableStyleId>
              </a:tblPr>
              <a:tblGrid>
                <a:gridCol w="4750623">
                  <a:extLst>
                    <a:ext uri="{9D8B030D-6E8A-4147-A177-3AD203B41FA5}">
                      <a16:colId xmlns:a16="http://schemas.microsoft.com/office/drawing/2014/main" val="20000"/>
                    </a:ext>
                  </a:extLst>
                </a:gridCol>
                <a:gridCol w="4750623">
                  <a:extLst>
                    <a:ext uri="{9D8B030D-6E8A-4147-A177-3AD203B41FA5}">
                      <a16:colId xmlns:a16="http://schemas.microsoft.com/office/drawing/2014/main" val="20001"/>
                    </a:ext>
                  </a:extLst>
                </a:gridCol>
              </a:tblGrid>
              <a:tr h="473465">
                <a:tc>
                  <a:txBody>
                    <a:bodyPr/>
                    <a:lstStyle/>
                    <a:p>
                      <a:pPr>
                        <a:buNone/>
                      </a:pPr>
                      <a:r>
                        <a:rPr lang="en-US" altLang="zh-CN" sz="1800">
                          <a:sym typeface="+mn-ea"/>
                        </a:rPr>
                        <a:t>Native Token</a:t>
                      </a:r>
                      <a:endParaRPr lang="zh-CN" altLang="en-US"/>
                    </a:p>
                  </a:txBody>
                  <a:tcPr/>
                </a:tc>
                <a:tc>
                  <a:txBody>
                    <a:bodyPr/>
                    <a:lstStyle/>
                    <a:p>
                      <a:pPr>
                        <a:buNone/>
                      </a:pPr>
                      <a:r>
                        <a:rPr lang="en-US" altLang="zh-CN" sz="1800">
                          <a:sym typeface="+mn-ea"/>
                        </a:rPr>
                        <a:t>ERC20 Token</a:t>
                      </a:r>
                      <a:endParaRPr lang="zh-CN" altLang="en-US"/>
                    </a:p>
                  </a:txBody>
                  <a:tcPr/>
                </a:tc>
                <a:extLst>
                  <a:ext uri="{0D108BD9-81ED-4DB2-BD59-A6C34878D82A}">
                    <a16:rowId xmlns:a16="http://schemas.microsoft.com/office/drawing/2014/main" val="10000"/>
                  </a:ext>
                </a:extLst>
              </a:tr>
              <a:tr h="473465">
                <a:tc>
                  <a:txBody>
                    <a:bodyPr/>
                    <a:lstStyle/>
                    <a:p>
                      <a:pPr>
                        <a:buNone/>
                      </a:pPr>
                      <a:r>
                        <a:rPr lang="en-US" altLang="zh-CN"/>
                        <a:t>Defined by </a:t>
                      </a:r>
                      <a:r>
                        <a:rPr lang="en-US" altLang="zh-CN" b="1"/>
                        <a:t>Blockchain</a:t>
                      </a:r>
                    </a:p>
                  </a:txBody>
                  <a:tcPr/>
                </a:tc>
                <a:tc>
                  <a:txBody>
                    <a:bodyPr/>
                    <a:lstStyle/>
                    <a:p>
                      <a:pPr>
                        <a:buNone/>
                      </a:pPr>
                      <a:r>
                        <a:rPr lang="en-US" altLang="zh-CN"/>
                        <a:t>Defined by</a:t>
                      </a:r>
                      <a:r>
                        <a:rPr lang="en-US" altLang="zh-CN" b="1"/>
                        <a:t> Smart Contract</a:t>
                      </a:r>
                    </a:p>
                  </a:txBody>
                  <a:tcPr/>
                </a:tc>
                <a:extLst>
                  <a:ext uri="{0D108BD9-81ED-4DB2-BD59-A6C34878D82A}">
                    <a16:rowId xmlns:a16="http://schemas.microsoft.com/office/drawing/2014/main" val="10001"/>
                  </a:ext>
                </a:extLst>
              </a:tr>
              <a:tr h="795420">
                <a:tc>
                  <a:txBody>
                    <a:bodyPr/>
                    <a:lstStyle/>
                    <a:p>
                      <a:pPr>
                        <a:buNone/>
                      </a:pPr>
                      <a:r>
                        <a:rPr lang="en-US" altLang="zh-CN" dirty="0"/>
                        <a:t>Transfer by sending Ethereum transactions</a:t>
                      </a:r>
                    </a:p>
                  </a:txBody>
                  <a:tcPr/>
                </a:tc>
                <a:tc>
                  <a:txBody>
                    <a:bodyPr/>
                    <a:lstStyle/>
                    <a:p>
                      <a:pPr>
                        <a:buNone/>
                      </a:pPr>
                      <a:r>
                        <a:rPr lang="en-US" altLang="zh-CN" sz="1800">
                          <a:sym typeface="+mn-ea"/>
                        </a:rPr>
                        <a:t>Transfer by calling contract functions</a:t>
                      </a:r>
                      <a:endParaRPr lang="zh-CN" altLang="en-US"/>
                    </a:p>
                  </a:txBody>
                  <a:tcPr/>
                </a:tc>
                <a:extLst>
                  <a:ext uri="{0D108BD9-81ED-4DB2-BD59-A6C34878D82A}">
                    <a16:rowId xmlns:a16="http://schemas.microsoft.com/office/drawing/2014/main" val="10002"/>
                  </a:ext>
                </a:extLst>
              </a:tr>
              <a:tr h="473465">
                <a:tc>
                  <a:txBody>
                    <a:bodyPr/>
                    <a:lstStyle/>
                    <a:p>
                      <a:pPr>
                        <a:buNone/>
                      </a:pPr>
                      <a:r>
                        <a:rPr lang="en-US" altLang="zh-CN" b="1"/>
                        <a:t>Recorded in every transaction</a:t>
                      </a:r>
                    </a:p>
                  </a:txBody>
                  <a:tcPr/>
                </a:tc>
                <a:tc>
                  <a:txBody>
                    <a:bodyPr/>
                    <a:lstStyle/>
                    <a:p>
                      <a:pPr>
                        <a:buNone/>
                      </a:pPr>
                      <a:r>
                        <a:rPr lang="en-US" altLang="zh-CN" b="1"/>
                        <a:t>Recorded in contract logs</a:t>
                      </a:r>
                    </a:p>
                  </a:txBody>
                  <a:tcPr/>
                </a:tc>
                <a:extLst>
                  <a:ext uri="{0D108BD9-81ED-4DB2-BD59-A6C34878D82A}">
                    <a16:rowId xmlns:a16="http://schemas.microsoft.com/office/drawing/2014/main" val="10003"/>
                  </a:ext>
                </a:extLst>
              </a:tr>
              <a:tr h="473465">
                <a:tc>
                  <a:txBody>
                    <a:bodyPr/>
                    <a:lstStyle/>
                    <a:p>
                      <a:pPr>
                        <a:buNone/>
                      </a:pPr>
                      <a:r>
                        <a:rPr lang="en-US" altLang="zh-CN"/>
                        <a:t>Created when mining</a:t>
                      </a:r>
                    </a:p>
                  </a:txBody>
                  <a:tcPr/>
                </a:tc>
                <a:tc>
                  <a:txBody>
                    <a:bodyPr/>
                    <a:lstStyle/>
                    <a:p>
                      <a:pPr>
                        <a:buNone/>
                      </a:pPr>
                      <a:r>
                        <a:rPr lang="en-US" altLang="zh-CN"/>
                        <a:t>Created according to the contract code</a:t>
                      </a:r>
                    </a:p>
                  </a:txBody>
                  <a:tcPr/>
                </a:tc>
                <a:extLst>
                  <a:ext uri="{0D108BD9-81ED-4DB2-BD59-A6C34878D82A}">
                    <a16:rowId xmlns:a16="http://schemas.microsoft.com/office/drawing/2014/main" val="10004"/>
                  </a:ext>
                </a:extLst>
              </a:tr>
              <a:tr h="473465">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214551"/>
            <a:ext cx="10858500" cy="900112"/>
          </a:xfrm>
        </p:spPr>
        <p:txBody>
          <a:bodyPr/>
          <a:lstStyle/>
          <a:p>
            <a:r>
              <a:rPr lang="en-US" altLang="zh-CN" dirty="0"/>
              <a:t>Example: ETH Transfer</a:t>
            </a:r>
          </a:p>
        </p:txBody>
      </p:sp>
      <p:sp>
        <p:nvSpPr>
          <p:cNvPr id="3" name="内容占位符 2"/>
          <p:cNvSpPr>
            <a:spLocks noGrp="1"/>
          </p:cNvSpPr>
          <p:nvPr>
            <p:ph idx="4294967295"/>
          </p:nvPr>
        </p:nvSpPr>
        <p:spPr>
          <a:xfrm>
            <a:off x="1028426" y="1752441"/>
            <a:ext cx="10515600" cy="4351338"/>
          </a:xfrm>
        </p:spPr>
        <p:txBody>
          <a:bodyPr/>
          <a:lstStyle/>
          <a:p>
            <a:r>
              <a:rPr lang="en-US" altLang="zh-CN" dirty="0"/>
              <a:t>Sender: 0x86c297B511A1f9b434E29ecE6CDbF4F2D834277B</a:t>
            </a:r>
          </a:p>
          <a:p>
            <a:r>
              <a:rPr lang="en-US" altLang="zh-CN" dirty="0"/>
              <a:t>Receiver: 0x9e6f33b98e3fA3900f46c714569b2a5E981E6f0a</a:t>
            </a:r>
          </a:p>
          <a:p>
            <a:r>
              <a:rPr lang="en-US" altLang="zh-CN" dirty="0"/>
              <a:t>Transfer: 0.000092958 ETH</a:t>
            </a:r>
          </a:p>
          <a:p>
            <a:r>
              <a:rPr lang="en-US" altLang="zh-CN" dirty="0"/>
              <a:t>Data can be found in transaction fields</a:t>
            </a:r>
          </a:p>
          <a:p>
            <a:endParaRPr lang="en-US" altLang="zh-CN" dirty="0"/>
          </a:p>
        </p:txBody>
      </p:sp>
      <p:sp>
        <p:nvSpPr>
          <p:cNvPr id="4" name="文本框 3"/>
          <p:cNvSpPr txBox="1"/>
          <p:nvPr/>
        </p:nvSpPr>
        <p:spPr>
          <a:xfrm>
            <a:off x="4779010" y="5901690"/>
            <a:ext cx="6574790" cy="27559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Transaction Hash: 0x335f01c6ace6cc9e686c6a6a63c0fd95e7f29ba23ca3f12481e9a29953363236</a:t>
            </a:r>
          </a:p>
        </p:txBody>
      </p:sp>
      <p:pic>
        <p:nvPicPr>
          <p:cNvPr id="5" name="图片 4"/>
          <p:cNvPicPr>
            <a:picLocks noChangeAspect="1"/>
          </p:cNvPicPr>
          <p:nvPr/>
        </p:nvPicPr>
        <p:blipFill>
          <a:blip r:embed="rId2"/>
          <a:stretch>
            <a:fillRect/>
          </a:stretch>
        </p:blipFill>
        <p:spPr>
          <a:xfrm>
            <a:off x="1066800" y="3928110"/>
            <a:ext cx="8629650" cy="14382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en-US" altLang="zh-CN"/>
              <a:t>Example: ERC20 Transfer</a:t>
            </a:r>
          </a:p>
        </p:txBody>
      </p:sp>
      <p:sp>
        <p:nvSpPr>
          <p:cNvPr id="3" name="内容占位符 2"/>
          <p:cNvSpPr>
            <a:spLocks noGrp="1"/>
          </p:cNvSpPr>
          <p:nvPr>
            <p:ph idx="4294967295"/>
          </p:nvPr>
        </p:nvSpPr>
        <p:spPr>
          <a:xfrm>
            <a:off x="907822" y="1825942"/>
            <a:ext cx="10515600" cy="4351338"/>
          </a:xfrm>
        </p:spPr>
        <p:txBody>
          <a:bodyPr/>
          <a:lstStyle/>
          <a:p>
            <a:r>
              <a:rPr lang="en-US" altLang="zh-CN">
                <a:sym typeface="+mn-ea"/>
              </a:rPr>
              <a:t>Sender: 0x62F7Eb3538ddD17F7f6BC301c5a3dd7c04283DAe</a:t>
            </a:r>
          </a:p>
          <a:p>
            <a:r>
              <a:rPr lang="en-US" altLang="zh-CN">
                <a:sym typeface="+mn-ea"/>
              </a:rPr>
              <a:t>Receiver: 0x91D8e7358147C91E9A6a4Cd5Ebe553270782494C</a:t>
            </a:r>
          </a:p>
          <a:p>
            <a:r>
              <a:rPr lang="en-US" altLang="zh-CN">
                <a:sym typeface="+mn-ea"/>
              </a:rPr>
              <a:t>Transfer: 399.45 USDT</a:t>
            </a:r>
          </a:p>
          <a:p>
            <a:r>
              <a:rPr lang="en-US" altLang="zh-CN">
                <a:sym typeface="+mn-ea"/>
              </a:rPr>
              <a:t>Data can be found in transaction log</a:t>
            </a:r>
          </a:p>
          <a:p>
            <a:endParaRPr lang="en-US" altLang="zh-CN">
              <a:sym typeface="+mn-ea"/>
            </a:endParaRPr>
          </a:p>
          <a:p>
            <a:endParaRPr lang="zh-CN" altLang="en-US"/>
          </a:p>
        </p:txBody>
      </p:sp>
      <p:pic>
        <p:nvPicPr>
          <p:cNvPr id="4" name="图片 3"/>
          <p:cNvPicPr>
            <a:picLocks noChangeAspect="1"/>
          </p:cNvPicPr>
          <p:nvPr/>
        </p:nvPicPr>
        <p:blipFill>
          <a:blip r:embed="rId2"/>
          <a:stretch>
            <a:fillRect/>
          </a:stretch>
        </p:blipFill>
        <p:spPr>
          <a:xfrm>
            <a:off x="1017270" y="3948430"/>
            <a:ext cx="7298690" cy="1951355"/>
          </a:xfrm>
          <a:prstGeom prst="rect">
            <a:avLst/>
          </a:prstGeom>
        </p:spPr>
      </p:pic>
      <p:sp>
        <p:nvSpPr>
          <p:cNvPr id="5" name="文本框 4"/>
          <p:cNvSpPr txBox="1"/>
          <p:nvPr/>
        </p:nvSpPr>
        <p:spPr>
          <a:xfrm>
            <a:off x="4779010" y="5901690"/>
            <a:ext cx="6574790" cy="27559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Transaction Hash: 0x47e4e9ae3767a7d60203a0f64ef081b0d9fa366c03e9569fb9db5ca4ac9682ef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4294967295"/>
          </p:nvPr>
        </p:nvSpPr>
        <p:spPr>
          <a:xfrm>
            <a:off x="8534400" y="6410325"/>
            <a:ext cx="3657600" cy="273050"/>
          </a:xfrm>
        </p:spPr>
        <p:txBody>
          <a:bodyPr/>
          <a:lstStyle/>
          <a:p>
            <a:fld id="{C8BB1146-E542-4D4E-B8E9-6919A11DDD48}" type="slidenum">
              <a:rPr lang="en-US" smtClean="0"/>
              <a:pPr/>
              <a:t>3</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772233" y="605044"/>
            <a:ext cx="9004300" cy="584775"/>
          </a:xfrm>
          <a:prstGeom prst="rect">
            <a:avLst/>
          </a:prstGeom>
          <a:noFill/>
        </p:spPr>
        <p:txBody>
          <a:bodyPr wrap="square" rtlCol="0">
            <a:spAutoFit/>
          </a:bodyPr>
          <a:lstStyle/>
          <a:p>
            <a:r>
              <a:rPr lang="en-US" altLang="zh-CN" sz="3200" b="1" dirty="0"/>
              <a:t>Hedera official document</a:t>
            </a:r>
          </a:p>
        </p:txBody>
      </p:sp>
      <p:pic>
        <p:nvPicPr>
          <p:cNvPr id="9" name="图片 8">
            <a:extLst>
              <a:ext uri="{FF2B5EF4-FFF2-40B4-BE49-F238E27FC236}">
                <a16:creationId xmlns:a16="http://schemas.microsoft.com/office/drawing/2014/main" id="{65026217-B0E8-EFD0-3787-1CD8F88992D1}"/>
              </a:ext>
            </a:extLst>
          </p:cNvPr>
          <p:cNvPicPr>
            <a:picLocks noChangeAspect="1"/>
          </p:cNvPicPr>
          <p:nvPr/>
        </p:nvPicPr>
        <p:blipFill>
          <a:blip r:embed="rId3"/>
          <a:stretch>
            <a:fillRect/>
          </a:stretch>
        </p:blipFill>
        <p:spPr>
          <a:xfrm>
            <a:off x="855194" y="1236254"/>
            <a:ext cx="10179004" cy="5548555"/>
          </a:xfrm>
          <a:prstGeom prst="rect">
            <a:avLst/>
          </a:prstGeom>
        </p:spPr>
      </p:pic>
    </p:spTree>
    <p:extLst>
      <p:ext uri="{BB962C8B-B14F-4D97-AF65-F5344CB8AC3E}">
        <p14:creationId xmlns:p14="http://schemas.microsoft.com/office/powerpoint/2010/main" val="1923330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2"/>
          <a:stretch>
            <a:fillRect/>
          </a:stretch>
        </p:blipFill>
        <p:spPr>
          <a:xfrm>
            <a:off x="572322" y="2830296"/>
            <a:ext cx="10363200" cy="2419350"/>
          </a:xfrm>
          <a:prstGeom prst="rect">
            <a:avLst/>
          </a:prstGeom>
        </p:spPr>
      </p:pic>
      <p:sp>
        <p:nvSpPr>
          <p:cNvPr id="5" name="内容占位符 2"/>
          <p:cNvSpPr>
            <a:spLocks noGrp="1"/>
          </p:cNvSpPr>
          <p:nvPr/>
        </p:nvSpPr>
        <p:spPr>
          <a:xfrm>
            <a:off x="838200" y="125285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Transaction field: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To: the ERC20 token address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Value: 0 (otherwise </a:t>
            </a:r>
            <a:r>
              <a:rPr lang="en-US" altLang="zh-CN" dirty="0">
                <a:solidFill>
                  <a:prstClr val="black"/>
                </a:solidFill>
                <a:latin typeface="Calibri"/>
                <a:ea typeface="微软雅黑" panose="020B0503020204020204" pitchFamily="34" charset="-122"/>
                <a:sym typeface="+mn-ea"/>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from</a:t>
            </a:r>
            <a:r>
              <a:rPr lang="en-US" altLang="zh-CN" dirty="0">
                <a:solidFill>
                  <a:prstClr val="black"/>
                </a:solidFill>
                <a:latin typeface="Calibri"/>
                <a:ea typeface="微软雅黑" panose="020B0503020204020204" pitchFamily="34" charset="-122"/>
                <a:sym typeface="+mn-ea"/>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 address will send ETH to the contract address)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NFT Trading Record</a:t>
            </a:r>
          </a:p>
        </p:txBody>
      </p:sp>
      <p:sp>
        <p:nvSpPr>
          <p:cNvPr id="3" name="内容占位符 2"/>
          <p:cNvSpPr>
            <a:spLocks noGrp="1"/>
          </p:cNvSpPr>
          <p:nvPr>
            <p:ph idx="4294967295"/>
          </p:nvPr>
        </p:nvSpPr>
        <p:spPr>
          <a:xfrm>
            <a:off x="85520" y="1871674"/>
            <a:ext cx="10515600" cy="4351338"/>
          </a:xfrm>
        </p:spPr>
        <p:txBody>
          <a:bodyPr>
            <a:normAutofit/>
          </a:bodyPr>
          <a:lstStyle/>
          <a:p>
            <a:r>
              <a:rPr lang="en-US" altLang="zh-CN" sz="2400" dirty="0"/>
              <a:t>NFT transfer record can be located similar to ERC20</a:t>
            </a:r>
          </a:p>
          <a:p>
            <a:r>
              <a:rPr lang="en-US" altLang="zh-CN" sz="2400" dirty="0"/>
              <a:t>But trading record can only be found in the </a:t>
            </a:r>
            <a:r>
              <a:rPr lang="en-US" altLang="zh-CN" sz="2400" b="1" dirty="0"/>
              <a:t>marketplace contract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Smart Contract Analysis</a:t>
            </a:r>
          </a:p>
        </p:txBody>
      </p:sp>
      <p:sp>
        <p:nvSpPr>
          <p:cNvPr id="3" name="内容占位符 2"/>
          <p:cNvSpPr>
            <a:spLocks noGrp="1"/>
          </p:cNvSpPr>
          <p:nvPr>
            <p:ph idx="4294967295"/>
          </p:nvPr>
        </p:nvSpPr>
        <p:spPr>
          <a:xfrm>
            <a:off x="552586" y="2061485"/>
            <a:ext cx="10515600" cy="4351338"/>
          </a:xfrm>
        </p:spPr>
        <p:txBody>
          <a:bodyPr/>
          <a:lstStyle/>
          <a:p>
            <a:r>
              <a:rPr lang="en-US" altLang="zh-CN" dirty="0"/>
              <a:t>Every NFT marketplace deploys one or several smart contracts on chain</a:t>
            </a:r>
          </a:p>
          <a:p>
            <a:r>
              <a:rPr lang="en-US" altLang="zh-CN" dirty="0"/>
              <a:t>These smart contracts perform the core trading logics (e.g. price matching, fund transfer, transaction fee, ...)</a:t>
            </a:r>
          </a:p>
          <a:p>
            <a:endParaRPr lang="en-US" altLang="zh-CN" dirty="0"/>
          </a:p>
        </p:txBody>
      </p:sp>
      <p:grpSp>
        <p:nvGrpSpPr>
          <p:cNvPr id="39" name="组合 38"/>
          <p:cNvGrpSpPr/>
          <p:nvPr/>
        </p:nvGrpSpPr>
        <p:grpSpPr>
          <a:xfrm>
            <a:off x="602615" y="3802380"/>
            <a:ext cx="11589385" cy="2947367"/>
            <a:chOff x="99" y="5658"/>
            <a:chExt cx="18952" cy="5135"/>
          </a:xfrm>
        </p:grpSpPr>
        <p:sp>
          <p:nvSpPr>
            <p:cNvPr id="35" name="文本框 34"/>
            <p:cNvSpPr txBox="1"/>
            <p:nvPr/>
          </p:nvSpPr>
          <p:spPr>
            <a:xfrm>
              <a:off x="12651" y="8998"/>
              <a:ext cx="6400" cy="5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Buy Log (Buyer, Seller, price)</a:t>
              </a:r>
            </a:p>
          </p:txBody>
        </p:sp>
        <p:grpSp>
          <p:nvGrpSpPr>
            <p:cNvPr id="38" name="组合 37"/>
            <p:cNvGrpSpPr/>
            <p:nvPr/>
          </p:nvGrpSpPr>
          <p:grpSpPr>
            <a:xfrm>
              <a:off x="99" y="5658"/>
              <a:ext cx="15106" cy="5135"/>
              <a:chOff x="99" y="5658"/>
              <a:chExt cx="15106" cy="5135"/>
            </a:xfrm>
          </p:grpSpPr>
          <p:sp>
            <p:nvSpPr>
              <p:cNvPr id="7" name="文本框 6"/>
              <p:cNvSpPr txBox="1"/>
              <p:nvPr/>
            </p:nvSpPr>
            <p:spPr>
              <a:xfrm>
                <a:off x="5317" y="10206"/>
                <a:ext cx="7081" cy="5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Marketplace contract</a:t>
                </a:r>
              </a:p>
            </p:txBody>
          </p:sp>
          <p:grpSp>
            <p:nvGrpSpPr>
              <p:cNvPr id="37" name="组合 36"/>
              <p:cNvGrpSpPr/>
              <p:nvPr/>
            </p:nvGrpSpPr>
            <p:grpSpPr>
              <a:xfrm>
                <a:off x="99" y="5658"/>
                <a:ext cx="15106" cy="4441"/>
                <a:chOff x="99" y="5658"/>
                <a:chExt cx="15106" cy="4441"/>
              </a:xfrm>
            </p:grpSpPr>
            <p:grpSp>
              <p:nvGrpSpPr>
                <p:cNvPr id="26" name="组合 25"/>
                <p:cNvGrpSpPr/>
                <p:nvPr/>
              </p:nvGrpSpPr>
              <p:grpSpPr>
                <a:xfrm>
                  <a:off x="2667" y="6315"/>
                  <a:ext cx="1188" cy="1288"/>
                  <a:chOff x="2209" y="7437"/>
                  <a:chExt cx="1188" cy="1288"/>
                </a:xfrm>
              </p:grpSpPr>
              <p:pic>
                <p:nvPicPr>
                  <p:cNvPr id="4" name="图片 3"/>
                  <p:cNvPicPr/>
                  <p:nvPr/>
                </p:nvPicPr>
                <p:blipFill>
                  <a:blip r:embed="rId2"/>
                </p:blipFill>
                <p:spPr>
                  <a:xfrm>
                    <a:off x="2364" y="7437"/>
                    <a:ext cx="766" cy="698"/>
                  </a:xfrm>
                  <a:prstGeom prst="rect">
                    <a:avLst/>
                  </a:prstGeom>
                </p:spPr>
              </p:pic>
              <p:sp>
                <p:nvSpPr>
                  <p:cNvPr id="6" name="文本框 5"/>
                  <p:cNvSpPr txBox="1"/>
                  <p:nvPr/>
                </p:nvSpPr>
                <p:spPr>
                  <a:xfrm>
                    <a:off x="2209" y="8138"/>
                    <a:ext cx="1188" cy="5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Buyer</a:t>
                    </a:r>
                  </a:p>
                </p:txBody>
              </p:sp>
            </p:grpSp>
            <p:grpSp>
              <p:nvGrpSpPr>
                <p:cNvPr id="24" name="组合 23"/>
                <p:cNvGrpSpPr/>
                <p:nvPr/>
              </p:nvGrpSpPr>
              <p:grpSpPr>
                <a:xfrm>
                  <a:off x="6729" y="5895"/>
                  <a:ext cx="4259" cy="3892"/>
                  <a:chOff x="6729" y="5895"/>
                  <a:chExt cx="4259" cy="3892"/>
                </a:xfrm>
              </p:grpSpPr>
              <p:grpSp>
                <p:nvGrpSpPr>
                  <p:cNvPr id="13" name="组合 12"/>
                  <p:cNvGrpSpPr/>
                  <p:nvPr/>
                </p:nvGrpSpPr>
                <p:grpSpPr>
                  <a:xfrm>
                    <a:off x="7110" y="6384"/>
                    <a:ext cx="3540" cy="560"/>
                    <a:chOff x="3249" y="9940"/>
                    <a:chExt cx="3540" cy="560"/>
                  </a:xfrm>
                </p:grpSpPr>
                <p:sp>
                  <p:nvSpPr>
                    <p:cNvPr id="10" name="流程图: 可选过程 9"/>
                    <p:cNvSpPr/>
                    <p:nvPr/>
                  </p:nvSpPr>
                  <p:spPr>
                    <a:xfrm>
                      <a:off x="3249" y="9940"/>
                      <a:ext cx="3541" cy="549"/>
                    </a:xfrm>
                    <a:prstGeom prst="flowChartAlternateProcess">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2" name="文本框 11"/>
                    <p:cNvSpPr txBox="1"/>
                    <p:nvPr/>
                  </p:nvSpPr>
                  <p:spPr>
                    <a:xfrm>
                      <a:off x="3249" y="9940"/>
                      <a:ext cx="3540" cy="56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Transfer ETH from buyer</a:t>
                      </a:r>
                    </a:p>
                  </p:txBody>
                </p:sp>
              </p:grpSp>
              <p:grpSp>
                <p:nvGrpSpPr>
                  <p:cNvPr id="14" name="组合 13"/>
                  <p:cNvGrpSpPr/>
                  <p:nvPr/>
                </p:nvGrpSpPr>
                <p:grpSpPr>
                  <a:xfrm>
                    <a:off x="7110" y="7321"/>
                    <a:ext cx="3540" cy="560"/>
                    <a:chOff x="3249" y="9940"/>
                    <a:chExt cx="3540" cy="560"/>
                  </a:xfrm>
                </p:grpSpPr>
                <p:sp>
                  <p:nvSpPr>
                    <p:cNvPr id="15" name="流程图: 可选过程 14"/>
                    <p:cNvSpPr/>
                    <p:nvPr/>
                  </p:nvSpPr>
                  <p:spPr>
                    <a:xfrm>
                      <a:off x="3249" y="9940"/>
                      <a:ext cx="3541" cy="549"/>
                    </a:xfrm>
                    <a:prstGeom prst="flowChartAlternateProcess">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6" name="文本框 15"/>
                    <p:cNvSpPr txBox="1"/>
                    <p:nvPr/>
                  </p:nvSpPr>
                  <p:spPr>
                    <a:xfrm>
                      <a:off x="3249" y="9940"/>
                      <a:ext cx="3540" cy="56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Transfer NFT from seller</a:t>
                      </a:r>
                    </a:p>
                  </p:txBody>
                </p:sp>
              </p:grpSp>
              <p:grpSp>
                <p:nvGrpSpPr>
                  <p:cNvPr id="17" name="组合 16"/>
                  <p:cNvGrpSpPr/>
                  <p:nvPr/>
                </p:nvGrpSpPr>
                <p:grpSpPr>
                  <a:xfrm>
                    <a:off x="7110" y="8247"/>
                    <a:ext cx="3540" cy="560"/>
                    <a:chOff x="3249" y="9940"/>
                    <a:chExt cx="3540" cy="560"/>
                  </a:xfrm>
                </p:grpSpPr>
                <p:sp>
                  <p:nvSpPr>
                    <p:cNvPr id="18" name="流程图: 可选过程 17"/>
                    <p:cNvSpPr/>
                    <p:nvPr/>
                  </p:nvSpPr>
                  <p:spPr>
                    <a:xfrm>
                      <a:off x="3249" y="9940"/>
                      <a:ext cx="3541" cy="549"/>
                    </a:xfrm>
                    <a:prstGeom prst="flowChartAlternateProcess">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9" name="文本框 18"/>
                    <p:cNvSpPr txBox="1"/>
                    <p:nvPr/>
                  </p:nvSpPr>
                  <p:spPr>
                    <a:xfrm>
                      <a:off x="3249" y="9940"/>
                      <a:ext cx="3540" cy="56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Emit Buy event</a:t>
                      </a:r>
                    </a:p>
                  </p:txBody>
                </p:sp>
              </p:grpSp>
              <p:sp>
                <p:nvSpPr>
                  <p:cNvPr id="20" name="圆角矩形 19"/>
                  <p:cNvSpPr/>
                  <p:nvPr/>
                </p:nvSpPr>
                <p:spPr>
                  <a:xfrm>
                    <a:off x="6729" y="5895"/>
                    <a:ext cx="4259" cy="3892"/>
                  </a:xfrm>
                  <a:prstGeom prst="roundRect">
                    <a:avLst/>
                  </a:prstGeom>
                  <a:noFill/>
                  <a:ln w="12700" cmpd="sng">
                    <a:solidFill>
                      <a:schemeClr val="accent1">
                        <a:shade val="50000"/>
                      </a:schemeClr>
                    </a:solidFill>
                    <a:prstDash val="dash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21" name="直接箭头连接符 20"/>
                  <p:cNvCxnSpPr>
                    <a:stCxn id="12" idx="2"/>
                    <a:endCxn id="16" idx="0"/>
                  </p:cNvCxnSpPr>
                  <p:nvPr/>
                </p:nvCxnSpPr>
                <p:spPr>
                  <a:xfrm>
                    <a:off x="8880" y="6944"/>
                    <a:ext cx="0" cy="37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6" idx="2"/>
                    <a:endCxn id="19" idx="0"/>
                  </p:cNvCxnSpPr>
                  <p:nvPr/>
                </p:nvCxnSpPr>
                <p:spPr>
                  <a:xfrm>
                    <a:off x="8880" y="7881"/>
                    <a:ext cx="0" cy="366"/>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6940" y="9008"/>
                    <a:ext cx="3882" cy="5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function Buy</a:t>
                    </a:r>
                  </a:p>
                </p:txBody>
              </p:sp>
            </p:grpSp>
            <p:sp>
              <p:nvSpPr>
                <p:cNvPr id="25" name="圆角矩形 24"/>
                <p:cNvSpPr/>
                <p:nvPr/>
              </p:nvSpPr>
              <p:spPr>
                <a:xfrm>
                  <a:off x="5065" y="5658"/>
                  <a:ext cx="7586" cy="4441"/>
                </a:xfrm>
                <a:prstGeom prst="round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27" name="直接箭头连接符 26"/>
                <p:cNvCxnSpPr>
                  <a:stCxn id="4" idx="3"/>
                </p:cNvCxnSpPr>
                <p:nvPr/>
              </p:nvCxnSpPr>
              <p:spPr>
                <a:xfrm flipV="1">
                  <a:off x="3588" y="6654"/>
                  <a:ext cx="3096" cy="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8" name="组合 27"/>
                <p:cNvGrpSpPr/>
                <p:nvPr/>
              </p:nvGrpSpPr>
              <p:grpSpPr>
                <a:xfrm>
                  <a:off x="2723" y="8556"/>
                  <a:ext cx="1188" cy="1288"/>
                  <a:chOff x="2209" y="7437"/>
                  <a:chExt cx="1188" cy="1288"/>
                </a:xfrm>
              </p:grpSpPr>
              <p:pic>
                <p:nvPicPr>
                  <p:cNvPr id="29" name="图片 28"/>
                  <p:cNvPicPr/>
                  <p:nvPr/>
                </p:nvPicPr>
                <p:blipFill>
                  <a:blip r:embed="rId2"/>
                </p:blipFill>
                <p:spPr>
                  <a:xfrm>
                    <a:off x="2364" y="7437"/>
                    <a:ext cx="766" cy="698"/>
                  </a:xfrm>
                  <a:prstGeom prst="rect">
                    <a:avLst/>
                  </a:prstGeom>
                </p:spPr>
              </p:pic>
              <p:sp>
                <p:nvSpPr>
                  <p:cNvPr id="30" name="文本框 29"/>
                  <p:cNvSpPr txBox="1"/>
                  <p:nvPr/>
                </p:nvSpPr>
                <p:spPr>
                  <a:xfrm>
                    <a:off x="2209" y="8138"/>
                    <a:ext cx="1188" cy="5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Seller</a:t>
                    </a:r>
                  </a:p>
                </p:txBody>
              </p:sp>
            </p:grpSp>
            <p:sp>
              <p:nvSpPr>
                <p:cNvPr id="31" name="文本框 30"/>
                <p:cNvSpPr txBox="1"/>
                <p:nvPr/>
              </p:nvSpPr>
              <p:spPr>
                <a:xfrm>
                  <a:off x="3967" y="6193"/>
                  <a:ext cx="6400" cy="5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1. Call Buy function</a:t>
                  </a:r>
                </a:p>
              </p:txBody>
            </p:sp>
            <p:cxnSp>
              <p:nvCxnSpPr>
                <p:cNvPr id="32" name="直接箭头连接符 31"/>
                <p:cNvCxnSpPr>
                  <a:stCxn id="6" idx="2"/>
                  <a:endCxn id="29" idx="0"/>
                </p:cNvCxnSpPr>
                <p:nvPr/>
              </p:nvCxnSpPr>
              <p:spPr>
                <a:xfrm>
                  <a:off x="3261" y="7546"/>
                  <a:ext cx="0" cy="10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99" y="7395"/>
                  <a:ext cx="3162" cy="778"/>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2. Contract activate fund transfer (according to contract code)</a:t>
                  </a:r>
                </a:p>
              </p:txBody>
            </p:sp>
            <p:pic>
              <p:nvPicPr>
                <p:cNvPr id="34" name="图片 33"/>
                <p:cNvPicPr>
                  <a:picLocks noChangeAspect="1"/>
                </p:cNvPicPr>
                <p:nvPr/>
              </p:nvPicPr>
              <p:blipFill>
                <a:blip r:embed="rId3"/>
                <a:stretch>
                  <a:fillRect/>
                </a:stretch>
              </p:blipFill>
              <p:spPr>
                <a:xfrm>
                  <a:off x="14455" y="8173"/>
                  <a:ext cx="750" cy="825"/>
                </a:xfrm>
                <a:prstGeom prst="rect">
                  <a:avLst/>
                </a:prstGeom>
              </p:spPr>
            </p:pic>
            <p:cxnSp>
              <p:nvCxnSpPr>
                <p:cNvPr id="36" name="直接箭头连接符 35"/>
                <p:cNvCxnSpPr>
                  <a:stCxn id="19" idx="3"/>
                </p:cNvCxnSpPr>
                <p:nvPr/>
              </p:nvCxnSpPr>
              <p:spPr>
                <a:xfrm>
                  <a:off x="10650" y="8527"/>
                  <a:ext cx="3634" cy="9"/>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112838"/>
            <a:ext cx="10515600" cy="4632325"/>
          </a:xfrm>
        </p:spPr>
        <p:txBody>
          <a:bodyPr/>
          <a:lstStyle/>
          <a:p>
            <a:r>
              <a:rPr lang="en-US" altLang="zh-CN" b="1" dirty="0"/>
              <a:t>Trading data is located in</a:t>
            </a:r>
            <a:r>
              <a:rPr lang="en-US" altLang="zh-CN" dirty="0"/>
              <a:t>:</a:t>
            </a:r>
          </a:p>
          <a:p>
            <a:pPr lvl="1"/>
            <a:r>
              <a:rPr lang="en-US" altLang="zh-CN" dirty="0"/>
              <a:t>1. Event Log</a:t>
            </a:r>
          </a:p>
          <a:p>
            <a:pPr lvl="2"/>
            <a:r>
              <a:rPr lang="en-US" altLang="zh-CN" dirty="0"/>
              <a:t>Every trading record has a </a:t>
            </a:r>
            <a:r>
              <a:rPr lang="en-US" altLang="zh-CN" dirty="0" err="1"/>
              <a:t>coresponding</a:t>
            </a:r>
            <a:r>
              <a:rPr lang="en-US" altLang="zh-CN" dirty="0"/>
              <a:t> event log</a:t>
            </a:r>
          </a:p>
          <a:p>
            <a:pPr lvl="2"/>
            <a:r>
              <a:rPr lang="en-US" altLang="zh-CN" dirty="0"/>
              <a:t>Data field defined by the marketplace contracts</a:t>
            </a:r>
          </a:p>
          <a:p>
            <a:pPr lvl="2"/>
            <a:r>
              <a:rPr lang="en-US" altLang="zh-CN" dirty="0"/>
              <a:t>Some data needed may be missing as the contract does not include them</a:t>
            </a:r>
          </a:p>
          <a:p>
            <a:pPr lvl="2"/>
            <a:r>
              <a:rPr lang="en-US" altLang="zh-CN" dirty="0"/>
              <a:t>All event logs are visible</a:t>
            </a:r>
          </a:p>
          <a:p>
            <a:pPr marL="685800" lvl="1" indent="-228600">
              <a:buFont typeface="Arial" panose="020B0604020202020204" pitchFamily="34" charset="0"/>
              <a:buChar char="•"/>
            </a:pPr>
            <a:r>
              <a:rPr lang="en-US" altLang="zh-CN" dirty="0">
                <a:solidFill>
                  <a:schemeClr val="tx1"/>
                </a:solidFill>
              </a:rPr>
              <a:t>2. Function input</a:t>
            </a:r>
          </a:p>
          <a:p>
            <a:pPr marL="1143000" lvl="2" indent="-228600">
              <a:buFont typeface="Arial" panose="020B0604020202020204" pitchFamily="34" charset="0"/>
              <a:buChar char="•"/>
            </a:pPr>
            <a:r>
              <a:rPr lang="en-US" altLang="zh-CN" dirty="0">
                <a:solidFill>
                  <a:schemeClr val="tx1"/>
                </a:solidFill>
              </a:rPr>
              <a:t>Should contain every piece of information to initiate a trade</a:t>
            </a:r>
          </a:p>
          <a:p>
            <a:pPr marL="1143000" lvl="2" indent="-228600">
              <a:buFont typeface="Arial" panose="020B0604020202020204" pitchFamily="34" charset="0"/>
              <a:buChar char="•"/>
            </a:pPr>
            <a:r>
              <a:rPr lang="en-US" altLang="zh-CN" dirty="0">
                <a:solidFill>
                  <a:schemeClr val="tx1"/>
                </a:solidFill>
              </a:rPr>
              <a:t>Some data may need to refer to the contract’s member variable</a:t>
            </a:r>
          </a:p>
          <a:p>
            <a:pPr marL="1143000" lvl="2" indent="-228600">
              <a:buFont typeface="Arial" panose="020B0604020202020204" pitchFamily="34" charset="0"/>
              <a:buChar char="•"/>
            </a:pPr>
            <a:r>
              <a:rPr lang="en-US" altLang="zh-CN" dirty="0">
                <a:solidFill>
                  <a:schemeClr val="tx1"/>
                </a:solidFill>
              </a:rPr>
              <a:t>Function input may be invisible because of recursive call</a:t>
            </a:r>
          </a:p>
          <a:p>
            <a:pPr marL="228600" lvl="0" indent="-228600">
              <a:buFont typeface="Arial" panose="020B0604020202020204" pitchFamily="34" charset="0"/>
              <a:buChar char="•"/>
            </a:pPr>
            <a:r>
              <a:rPr lang="en-US" altLang="zh-CN" dirty="0">
                <a:solidFill>
                  <a:schemeClr val="tx1"/>
                </a:solidFill>
              </a:rPr>
              <a:t>Both method need a certain degree of inference according to the contract logic to extract relevant data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1855"/>
            <a:ext cx="10173522" cy="1008965"/>
          </a:xfrm>
        </p:spPr>
        <p:txBody>
          <a:bodyPr/>
          <a:lstStyle/>
          <a:p>
            <a:r>
              <a:rPr lang="en-US" altLang="zh-CN" dirty="0"/>
              <a:t>Example: </a:t>
            </a:r>
            <a:r>
              <a:rPr lang="en-US" altLang="zh-CN" dirty="0" err="1"/>
              <a:t>Opensea</a:t>
            </a:r>
            <a:r>
              <a:rPr lang="en-US" altLang="zh-CN" dirty="0"/>
              <a:t> Seaport</a:t>
            </a:r>
          </a:p>
        </p:txBody>
      </p:sp>
      <p:pic>
        <p:nvPicPr>
          <p:cNvPr id="4" name="内容占位符 3"/>
          <p:cNvPicPr>
            <a:picLocks noGrp="1" noChangeAspect="1"/>
          </p:cNvPicPr>
          <p:nvPr>
            <p:ph idx="4294967295"/>
          </p:nvPr>
        </p:nvPicPr>
        <p:blipFill>
          <a:blip r:embed="rId2"/>
          <a:stretch>
            <a:fillRect/>
          </a:stretch>
        </p:blipFill>
        <p:spPr>
          <a:xfrm>
            <a:off x="282871" y="3358350"/>
            <a:ext cx="7581900" cy="2886075"/>
          </a:xfrm>
          <a:prstGeom prst="rect">
            <a:avLst/>
          </a:prstGeom>
        </p:spPr>
      </p:pic>
      <p:sp>
        <p:nvSpPr>
          <p:cNvPr id="6" name="内容占位符 2"/>
          <p:cNvSpPr>
            <a:spLocks noGrp="1"/>
          </p:cNvSpPr>
          <p:nvPr/>
        </p:nvSpPr>
        <p:spPr>
          <a:xfrm>
            <a:off x="111834" y="1670918"/>
            <a:ext cx="10249174" cy="1374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Key event: </a:t>
            </a:r>
            <a:r>
              <a:rPr kumimoji="0" lang="en-US" altLang="zh-CN" sz="28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Orderfulfilled</a:t>
            </a:r>
            <a:endPar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2800" b="0" i="1"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offerer</a:t>
            </a:r>
            <a:r>
              <a:rPr kumimoji="0" lang="en-US" altLang="zh-CN" sz="2800" b="0" i="1"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spends the items in ‘</a:t>
            </a:r>
            <a:r>
              <a:rPr kumimoji="0" lang="en-US" altLang="zh-CN" sz="2800" b="0" i="1"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offer’ </a:t>
            </a: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to </a:t>
            </a:r>
            <a:r>
              <a:rPr kumimoji="0" lang="en-US" altLang="zh-CN" sz="2800" b="0" i="1"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recipient </a:t>
            </a: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in return of ‘</a:t>
            </a:r>
            <a:r>
              <a:rPr kumimoji="0" lang="en-US" altLang="zh-CN" sz="2800" b="0" i="1"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consideration’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 Opensea Wyvern Protocol</a:t>
            </a:r>
          </a:p>
        </p:txBody>
      </p:sp>
      <p:sp>
        <p:nvSpPr>
          <p:cNvPr id="3" name="内容占位符 2"/>
          <p:cNvSpPr>
            <a:spLocks noGrp="1"/>
          </p:cNvSpPr>
          <p:nvPr>
            <p:ph idx="4294967295"/>
          </p:nvPr>
        </p:nvSpPr>
        <p:spPr>
          <a:xfrm>
            <a:off x="605214" y="1825942"/>
            <a:ext cx="10515600" cy="4351338"/>
          </a:xfrm>
        </p:spPr>
        <p:txBody>
          <a:bodyPr/>
          <a:lstStyle/>
          <a:p>
            <a:r>
              <a:rPr lang="en-US" altLang="zh-CN" dirty="0"/>
              <a:t>Only one event emitted from the market place contract</a:t>
            </a:r>
          </a:p>
          <a:p>
            <a:r>
              <a:rPr lang="en-US" altLang="zh-CN" dirty="0"/>
              <a:t>No NFT data inside</a:t>
            </a:r>
          </a:p>
          <a:p>
            <a:r>
              <a:rPr lang="en-US" altLang="zh-CN" dirty="0"/>
              <a:t>Solution: Input data / NFT transfer log</a:t>
            </a:r>
          </a:p>
          <a:p>
            <a:endParaRPr lang="en-US" altLang="zh-CN" dirty="0"/>
          </a:p>
          <a:p>
            <a:endParaRPr lang="en-US" altLang="zh-CN" dirty="0"/>
          </a:p>
        </p:txBody>
      </p:sp>
      <p:sp>
        <p:nvSpPr>
          <p:cNvPr id="5" name="文本框 4"/>
          <p:cNvSpPr txBox="1"/>
          <p:nvPr/>
        </p:nvSpPr>
        <p:spPr>
          <a:xfrm>
            <a:off x="4779010" y="5901690"/>
            <a:ext cx="6574790" cy="27559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Transaction Hash: 0x474ae3af949afc3304d885458c3da83e1ce63bbafd4559531a464713e4c87a42</a:t>
            </a:r>
          </a:p>
        </p:txBody>
      </p:sp>
      <p:pic>
        <p:nvPicPr>
          <p:cNvPr id="6" name="图片 5"/>
          <p:cNvPicPr>
            <a:picLocks noChangeAspect="1"/>
          </p:cNvPicPr>
          <p:nvPr/>
        </p:nvPicPr>
        <p:blipFill>
          <a:blip r:embed="rId2"/>
          <a:stretch>
            <a:fillRect/>
          </a:stretch>
        </p:blipFill>
        <p:spPr>
          <a:xfrm>
            <a:off x="838200" y="3413760"/>
            <a:ext cx="8150860" cy="24879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18411" y="1119822"/>
            <a:ext cx="9959724" cy="4918392"/>
          </a:xfrm>
        </p:spPr>
        <p:txBody>
          <a:bodyPr/>
          <a:lstStyle/>
          <a:p>
            <a:r>
              <a:rPr lang="en-US" altLang="zh-CN" dirty="0"/>
              <a:t>Input data example</a:t>
            </a:r>
          </a:p>
          <a:p>
            <a:endParaRPr lang="en-US" altLang="zh-CN" dirty="0"/>
          </a:p>
          <a:p>
            <a:endParaRPr lang="en-US" altLang="zh-CN" dirty="0"/>
          </a:p>
          <a:p>
            <a:endParaRPr lang="en-US" altLang="zh-CN" dirty="0"/>
          </a:p>
          <a:p>
            <a:endParaRPr lang="en-US" altLang="zh-CN" dirty="0"/>
          </a:p>
          <a:p>
            <a:endParaRPr lang="en-US" altLang="zh-CN" dirty="0"/>
          </a:p>
          <a:p>
            <a:r>
              <a:rPr lang="en-US" altLang="zh-CN" b="1" dirty="0"/>
              <a:t>Why not referring to NFT log</a:t>
            </a:r>
          </a:p>
          <a:p>
            <a:pPr lvl="1"/>
            <a:r>
              <a:rPr lang="en-US" altLang="zh-CN" dirty="0"/>
              <a:t>Because log can be complicated when the function is called internally by another contract</a:t>
            </a:r>
          </a:p>
          <a:p>
            <a:endParaRPr lang="en-US" altLang="zh-CN" dirty="0"/>
          </a:p>
        </p:txBody>
      </p:sp>
      <p:pic>
        <p:nvPicPr>
          <p:cNvPr id="4" name="图片 3"/>
          <p:cNvPicPr>
            <a:picLocks noChangeAspect="1"/>
          </p:cNvPicPr>
          <p:nvPr/>
        </p:nvPicPr>
        <p:blipFill>
          <a:blip r:embed="rId2"/>
          <a:stretch>
            <a:fillRect/>
          </a:stretch>
        </p:blipFill>
        <p:spPr>
          <a:xfrm>
            <a:off x="536872" y="1538287"/>
            <a:ext cx="8382000" cy="2181225"/>
          </a:xfrm>
          <a:prstGeom prst="rect">
            <a:avLst/>
          </a:prstGeom>
        </p:spPr>
      </p:pic>
      <p:sp>
        <p:nvSpPr>
          <p:cNvPr id="5" name="圆角矩形 4"/>
          <p:cNvSpPr/>
          <p:nvPr/>
        </p:nvSpPr>
        <p:spPr>
          <a:xfrm>
            <a:off x="5707380" y="1843405"/>
            <a:ext cx="2927350" cy="203835"/>
          </a:xfrm>
          <a:prstGeom prst="roundRect">
            <a:avLst/>
          </a:prstGeom>
          <a:no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p:cNvSpPr txBox="1"/>
          <p:nvPr/>
        </p:nvSpPr>
        <p:spPr>
          <a:xfrm>
            <a:off x="6574790" y="966470"/>
            <a:ext cx="406400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NFT data</a:t>
            </a:r>
          </a:p>
        </p:txBody>
      </p:sp>
      <p:cxnSp>
        <p:nvCxnSpPr>
          <p:cNvPr id="7" name="曲线连接符 6"/>
          <p:cNvCxnSpPr/>
          <p:nvPr/>
        </p:nvCxnSpPr>
        <p:spPr>
          <a:xfrm>
            <a:off x="7365365" y="1150620"/>
            <a:ext cx="1269365" cy="775335"/>
          </a:xfrm>
          <a:prstGeom prst="curvedConnector3">
            <a:avLst>
              <a:gd name="adj1" fmla="val 134017"/>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REST API USAGE</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4</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660400" y="1797050"/>
            <a:ext cx="9026525" cy="646331"/>
          </a:xfrm>
          <a:prstGeom prst="rect">
            <a:avLst/>
          </a:prstGeom>
          <a:noFill/>
        </p:spPr>
        <p:txBody>
          <a:bodyPr wrap="square" rtlCol="0">
            <a:spAutoFit/>
          </a:bodyPr>
          <a:lstStyle/>
          <a:p>
            <a:r>
              <a:rPr lang="en-US" altLang="zh-CN" b="0" i="0" dirty="0">
                <a:effectLst/>
                <a:latin typeface="__Roboto_053b0a"/>
              </a:rPr>
              <a:t>To make a request, use the </a:t>
            </a:r>
            <a:r>
              <a:rPr lang="en-US" altLang="zh-CN" b="0" i="0" dirty="0">
                <a:effectLst/>
                <a:latin typeface="+mn-ea"/>
              </a:rPr>
              <a:t>network</a:t>
            </a:r>
            <a:r>
              <a:rPr lang="en-US" altLang="zh-CN" b="0" i="0" dirty="0">
                <a:effectLst/>
                <a:latin typeface="__Roboto_053b0a"/>
              </a:rPr>
              <a:t> endpoint and the REST API of choice. For example, to get a list of account entity on </a:t>
            </a:r>
            <a:r>
              <a:rPr lang="en-US" altLang="zh-CN" b="0" i="0" dirty="0" err="1">
                <a:effectLst/>
                <a:latin typeface="__Roboto_053b0a"/>
              </a:rPr>
              <a:t>mainnet</a:t>
            </a:r>
            <a:r>
              <a:rPr lang="en-US" altLang="zh-CN" b="0" i="0" dirty="0">
                <a:effectLst/>
                <a:latin typeface="__Roboto_053b0a"/>
              </a:rPr>
              <a:t> you would make the following request</a:t>
            </a:r>
            <a:endParaRPr lang="en-US" altLang="zh-CN" dirty="0"/>
          </a:p>
        </p:txBody>
      </p:sp>
      <p:pic>
        <p:nvPicPr>
          <p:cNvPr id="5" name="图片 4">
            <a:extLst>
              <a:ext uri="{FF2B5EF4-FFF2-40B4-BE49-F238E27FC236}">
                <a16:creationId xmlns:a16="http://schemas.microsoft.com/office/drawing/2014/main" id="{AC1FB1A0-F2C7-3923-23DB-D331D4DA0B58}"/>
              </a:ext>
            </a:extLst>
          </p:cNvPr>
          <p:cNvPicPr>
            <a:picLocks noChangeAspect="1"/>
          </p:cNvPicPr>
          <p:nvPr/>
        </p:nvPicPr>
        <p:blipFill>
          <a:blip r:embed="rId3"/>
          <a:stretch>
            <a:fillRect/>
          </a:stretch>
        </p:blipFill>
        <p:spPr>
          <a:xfrm>
            <a:off x="727075" y="2575098"/>
            <a:ext cx="5575049" cy="2971914"/>
          </a:xfrm>
          <a:prstGeom prst="rect">
            <a:avLst/>
          </a:prstGeom>
        </p:spPr>
      </p:pic>
      <p:pic>
        <p:nvPicPr>
          <p:cNvPr id="8" name="图片 7">
            <a:extLst>
              <a:ext uri="{FF2B5EF4-FFF2-40B4-BE49-F238E27FC236}">
                <a16:creationId xmlns:a16="http://schemas.microsoft.com/office/drawing/2014/main" id="{B9195DAE-1F2A-E276-C034-37E52CEDDDF1}"/>
              </a:ext>
            </a:extLst>
          </p:cNvPr>
          <p:cNvPicPr>
            <a:picLocks noChangeAspect="1"/>
          </p:cNvPicPr>
          <p:nvPr/>
        </p:nvPicPr>
        <p:blipFill>
          <a:blip r:embed="rId4"/>
          <a:stretch>
            <a:fillRect/>
          </a:stretch>
        </p:blipFill>
        <p:spPr>
          <a:xfrm>
            <a:off x="6542515" y="2746237"/>
            <a:ext cx="5192286" cy="2667001"/>
          </a:xfrm>
          <a:prstGeom prst="rect">
            <a:avLst/>
          </a:prstGeom>
        </p:spPr>
      </p:pic>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b</a:t>
            </a:r>
            <a:r>
              <a:rPr lang="en-US" altLang="en-US" dirty="0" err="1">
                <a:solidFill>
                  <a:srgbClr val="000000"/>
                </a:solidFill>
                <a:latin typeface="微软雅黑"/>
                <a:ea typeface="微软雅黑"/>
              </a:rPr>
              <a:t>ase</a:t>
            </a:r>
            <a:r>
              <a:rPr lang="en-US" altLang="en-US" dirty="0">
                <a:solidFill>
                  <a:srgbClr val="000000"/>
                </a:solidFill>
                <a:latin typeface="微软雅黑"/>
                <a:ea typeface="微软雅黑"/>
              </a:rPr>
              <a:t> </a:t>
            </a:r>
            <a:r>
              <a:rPr lang="en-US" altLang="en-US" dirty="0" err="1">
                <a:solidFill>
                  <a:srgbClr val="000000"/>
                </a:solidFill>
                <a:latin typeface="微软雅黑"/>
                <a:ea typeface="微软雅黑"/>
              </a:rPr>
              <a:t>url</a:t>
            </a:r>
            <a:r>
              <a:rPr kumimoji="0" lang="en-US" altLang="en-US" sz="1800" b="0" i="0" u="none" strike="noStrike" kern="1200" cap="none" spc="0" normalizeH="0" baseline="0" noProof="0" dirty="0">
                <a:ln>
                  <a:noFill/>
                </a:ln>
                <a:solidFill>
                  <a:srgbClr val="000000"/>
                </a:solidFill>
                <a:effectLst/>
                <a:uLnTx/>
                <a:uFillTx/>
                <a:latin typeface="微软雅黑"/>
                <a:ea typeface="微软雅黑"/>
              </a:rPr>
              <a:t> </a:t>
            </a:r>
          </a:p>
        </p:txBody>
      </p:sp>
      <p:sp>
        <p:nvSpPr>
          <p:cNvPr id="10" name="文本框 9">
            <a:extLst>
              <a:ext uri="{FF2B5EF4-FFF2-40B4-BE49-F238E27FC236}">
                <a16:creationId xmlns:a16="http://schemas.microsoft.com/office/drawing/2014/main" id="{B5871DA7-1146-5322-A5D4-7D99DD195987}"/>
              </a:ext>
            </a:extLst>
          </p:cNvPr>
          <p:cNvSpPr txBox="1"/>
          <p:nvPr/>
        </p:nvSpPr>
        <p:spPr>
          <a:xfrm>
            <a:off x="7973595" y="6000835"/>
            <a:ext cx="1275013"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a:t>
            </a:r>
            <a:r>
              <a:rPr kumimoji="0" lang="en-US" altLang="zh-CN" sz="1800" b="0" i="0" u="none" strike="noStrike" kern="1200" cap="none" spc="0" normalizeH="0" baseline="0" noProof="0" dirty="0">
                <a:ln>
                  <a:noFill/>
                </a:ln>
                <a:solidFill>
                  <a:srgbClr val="000000"/>
                </a:solidFill>
                <a:effectLst/>
                <a:uLnTx/>
                <a:uFillTx/>
                <a:latin typeface="微软雅黑"/>
                <a:ea typeface="微软雅黑"/>
              </a:rPr>
              <a:t>Sub </a:t>
            </a:r>
            <a:r>
              <a:rPr kumimoji="0" lang="en-US" altLang="zh-CN" sz="1800" b="0" i="0" u="none" strike="noStrike" kern="1200" cap="none" spc="0" normalizeH="0" baseline="0" noProof="0" dirty="0" err="1">
                <a:ln>
                  <a:noFill/>
                </a:ln>
                <a:solidFill>
                  <a:srgbClr val="000000"/>
                </a:solidFill>
                <a:effectLst/>
                <a:uLnTx/>
                <a:uFillTx/>
                <a:latin typeface="微软雅黑"/>
                <a:ea typeface="微软雅黑"/>
              </a:rPr>
              <a:t>url</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Tree>
    <p:extLst>
      <p:ext uri="{BB962C8B-B14F-4D97-AF65-F5344CB8AC3E}">
        <p14:creationId xmlns:p14="http://schemas.microsoft.com/office/powerpoint/2010/main" val="137356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 </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5</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5" name="图片 4">
            <a:extLst>
              <a:ext uri="{FF2B5EF4-FFF2-40B4-BE49-F238E27FC236}">
                <a16:creationId xmlns:a16="http://schemas.microsoft.com/office/drawing/2014/main" id="{92FDDDEB-FFC2-9110-021F-BB75E1968BF0}"/>
              </a:ext>
            </a:extLst>
          </p:cNvPr>
          <p:cNvPicPr>
            <a:picLocks noChangeAspect="1"/>
          </p:cNvPicPr>
          <p:nvPr/>
        </p:nvPicPr>
        <p:blipFill>
          <a:blip r:embed="rId3"/>
          <a:stretch>
            <a:fillRect/>
          </a:stretch>
        </p:blipFill>
        <p:spPr>
          <a:xfrm>
            <a:off x="660400" y="1644994"/>
            <a:ext cx="8430266" cy="5039016"/>
          </a:xfrm>
          <a:prstGeom prst="rect">
            <a:avLst/>
          </a:prstGeom>
        </p:spPr>
      </p:pic>
      <p:sp>
        <p:nvSpPr>
          <p:cNvPr id="4" name="文本框 3">
            <a:extLst>
              <a:ext uri="{FF2B5EF4-FFF2-40B4-BE49-F238E27FC236}">
                <a16:creationId xmlns:a16="http://schemas.microsoft.com/office/drawing/2014/main" id="{9B14163D-C681-DCE1-D7CF-267F134282C7}"/>
              </a:ext>
            </a:extLst>
          </p:cNvPr>
          <p:cNvSpPr txBox="1"/>
          <p:nvPr/>
        </p:nvSpPr>
        <p:spPr>
          <a:xfrm>
            <a:off x="735164" y="1275662"/>
            <a:ext cx="3988191"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endParaRPr lang="zh-CN" altLang="en-US" dirty="0"/>
          </a:p>
        </p:txBody>
      </p:sp>
    </p:spTree>
    <p:extLst>
      <p:ext uri="{BB962C8B-B14F-4D97-AF65-F5344CB8AC3E}">
        <p14:creationId xmlns:p14="http://schemas.microsoft.com/office/powerpoint/2010/main" val="181190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6</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8" name="图片 7">
            <a:extLst>
              <a:ext uri="{FF2B5EF4-FFF2-40B4-BE49-F238E27FC236}">
                <a16:creationId xmlns:a16="http://schemas.microsoft.com/office/drawing/2014/main" id="{26F89361-0DA7-618D-2289-E252B399E5A5}"/>
              </a:ext>
            </a:extLst>
          </p:cNvPr>
          <p:cNvPicPr>
            <a:picLocks noChangeAspect="1"/>
          </p:cNvPicPr>
          <p:nvPr/>
        </p:nvPicPr>
        <p:blipFill>
          <a:blip r:embed="rId3"/>
          <a:stretch>
            <a:fillRect/>
          </a:stretch>
        </p:blipFill>
        <p:spPr>
          <a:xfrm>
            <a:off x="171039" y="1744190"/>
            <a:ext cx="9708791" cy="4653846"/>
          </a:xfrm>
          <a:prstGeom prst="rect">
            <a:avLst/>
          </a:prstGeom>
        </p:spPr>
      </p:pic>
      <p:sp>
        <p:nvSpPr>
          <p:cNvPr id="10" name="文本框 9">
            <a:extLst>
              <a:ext uri="{FF2B5EF4-FFF2-40B4-BE49-F238E27FC236}">
                <a16:creationId xmlns:a16="http://schemas.microsoft.com/office/drawing/2014/main" id="{50E5F39A-6013-C833-7F16-5040F261AE36}"/>
              </a:ext>
            </a:extLst>
          </p:cNvPr>
          <p:cNvSpPr txBox="1"/>
          <p:nvPr/>
        </p:nvSpPr>
        <p:spPr>
          <a:xfrm>
            <a:off x="171039" y="1327900"/>
            <a:ext cx="5506135"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r>
              <a:rPr lang="en-US" altLang="zh-CN" b="0" i="0" dirty="0" err="1">
                <a:effectLst/>
                <a:latin typeface="__IBM_Plex_Mono_eec3d6"/>
              </a:rPr>
              <a:t>tokenId</a:t>
            </a:r>
            <a:r>
              <a:rPr lang="en-US" altLang="zh-CN" b="0" i="0" dirty="0">
                <a:effectLst/>
                <a:latin typeface="__IBM_Plex_Mono_eec3d6"/>
              </a:rPr>
              <a:t>}/</a:t>
            </a:r>
            <a:r>
              <a:rPr lang="en-US" altLang="zh-CN" b="0" i="0" dirty="0" err="1">
                <a:effectLst/>
                <a:latin typeface="__IBM_Plex_Mono_eec3d6"/>
              </a:rPr>
              <a:t>nfts</a:t>
            </a:r>
            <a:endParaRPr lang="zh-CN" altLang="en-US" dirty="0"/>
          </a:p>
        </p:txBody>
      </p:sp>
    </p:spTree>
    <p:extLst>
      <p:ext uri="{BB962C8B-B14F-4D97-AF65-F5344CB8AC3E}">
        <p14:creationId xmlns:p14="http://schemas.microsoft.com/office/powerpoint/2010/main" val="257935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7</a:t>
            </a:fld>
            <a:endParaRPr lang="en-US"/>
          </a:p>
        </p:txBody>
      </p:sp>
      <p:sp>
        <p:nvSpPr>
          <p:cNvPr id="10" name="Slide Number Placeholder 2">
            <a:extLst>
              <a:ext uri="{FF2B5EF4-FFF2-40B4-BE49-F238E27FC236}">
                <a16:creationId xmlns:a16="http://schemas.microsoft.com/office/drawing/2014/main" id="{26CBB553-3A30-3E7D-63D1-B83CF92882D5}"/>
              </a:ext>
            </a:extLst>
          </p:cNvPr>
          <p:cNvSpPr txBox="1">
            <a:spLocks/>
          </p:cNvSpPr>
          <p:nvPr/>
        </p:nvSpPr>
        <p:spPr>
          <a:xfrm>
            <a:off x="452315" y="1345123"/>
            <a:ext cx="6539328"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b="0" i="0" dirty="0">
                <a:effectLst/>
                <a:latin typeface="__IBM_Plex_Mono_eec3d6"/>
              </a:rPr>
              <a:t>/</a:t>
            </a:r>
            <a:r>
              <a:rPr lang="en-US" altLang="zh-CN" sz="1800" b="0" i="0" dirty="0" err="1">
                <a:effectLst/>
                <a:latin typeface="__IBM_Plex_Mono_eec3d6"/>
              </a:rPr>
              <a:t>api</a:t>
            </a:r>
            <a:r>
              <a:rPr lang="en-US" altLang="zh-CN" sz="1800" b="0" i="0" dirty="0">
                <a:effectLst/>
                <a:latin typeface="__IBM_Plex_Mono_eec3d6"/>
              </a:rPr>
              <a:t>/v1/tokens/{</a:t>
            </a:r>
            <a:r>
              <a:rPr lang="en-US" altLang="zh-CN" sz="1800" b="0" i="0" dirty="0" err="1">
                <a:effectLst/>
                <a:latin typeface="__IBM_Plex_Mono_eec3d6"/>
              </a:rPr>
              <a:t>tokenId</a:t>
            </a:r>
            <a:r>
              <a:rPr lang="en-US" altLang="zh-CN" sz="1800" b="0" i="0" dirty="0">
                <a:effectLst/>
                <a:latin typeface="__IBM_Plex_Mono_eec3d6"/>
              </a:rPr>
              <a:t>}/</a:t>
            </a:r>
            <a:r>
              <a:rPr lang="en-US" altLang="zh-CN" sz="1800" b="0" i="0" dirty="0" err="1">
                <a:effectLst/>
                <a:latin typeface="__IBM_Plex_Mono_eec3d6"/>
              </a:rPr>
              <a:t>nfts</a:t>
            </a:r>
            <a:r>
              <a:rPr lang="en-US" altLang="zh-CN" sz="1800" b="0" i="0" dirty="0">
                <a:effectLst/>
                <a:latin typeface="__IBM_Plex_Mono_eec3d6"/>
              </a:rPr>
              <a:t>/{</a:t>
            </a:r>
            <a:r>
              <a:rPr lang="en-US" altLang="zh-CN" sz="1800" b="0" i="0" dirty="0" err="1">
                <a:effectLst/>
                <a:latin typeface="__IBM_Plex_Mono_eec3d6"/>
              </a:rPr>
              <a:t>serialNumber</a:t>
            </a:r>
            <a:r>
              <a:rPr lang="en-US" altLang="zh-CN" sz="1800" b="0" i="0" dirty="0">
                <a:effectLst/>
                <a:latin typeface="__IBM_Plex_Mono_eec3d6"/>
              </a:rPr>
              <a:t>}/transactions</a:t>
            </a:r>
            <a:endParaRPr lang="en-US" sz="1800" dirty="0">
              <a:latin typeface="+mj-ea"/>
              <a:ea typeface="+mj-ea"/>
            </a:endParaRPr>
          </a:p>
        </p:txBody>
      </p:sp>
      <p:pic>
        <p:nvPicPr>
          <p:cNvPr id="13" name="图片 12">
            <a:extLst>
              <a:ext uri="{FF2B5EF4-FFF2-40B4-BE49-F238E27FC236}">
                <a16:creationId xmlns:a16="http://schemas.microsoft.com/office/drawing/2014/main" id="{126FA097-722C-4E40-9472-6E4366FE6644}"/>
              </a:ext>
            </a:extLst>
          </p:cNvPr>
          <p:cNvPicPr>
            <a:picLocks noChangeAspect="1"/>
          </p:cNvPicPr>
          <p:nvPr/>
        </p:nvPicPr>
        <p:blipFill>
          <a:blip r:embed="rId3"/>
          <a:stretch>
            <a:fillRect/>
          </a:stretch>
        </p:blipFill>
        <p:spPr>
          <a:xfrm>
            <a:off x="452315" y="1824877"/>
            <a:ext cx="9144000" cy="4450853"/>
          </a:xfrm>
          <a:prstGeom prst="rect">
            <a:avLst/>
          </a:prstGeom>
        </p:spPr>
      </p:pic>
    </p:spTree>
    <p:extLst>
      <p:ext uri="{BB962C8B-B14F-4D97-AF65-F5344CB8AC3E}">
        <p14:creationId xmlns:p14="http://schemas.microsoft.com/office/powerpoint/2010/main" val="2965362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41BA6-1524-9E62-3CA7-B3B65C46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F09C5-40BB-59F8-76B1-660401EBDA5F}"/>
              </a:ext>
            </a:extLst>
          </p:cNvPr>
          <p:cNvSpPr>
            <a:spLocks noGrp="1"/>
          </p:cNvSpPr>
          <p:nvPr>
            <p:ph type="title"/>
          </p:nvPr>
        </p:nvSpPr>
        <p:spPr>
          <a:xfrm>
            <a:off x="554892" y="241129"/>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67ECAC3F-8CC6-9293-C67B-B764438816D4}"/>
              </a:ext>
            </a:extLst>
          </p:cNvPr>
          <p:cNvSpPr>
            <a:spLocks noGrp="1"/>
          </p:cNvSpPr>
          <p:nvPr>
            <p:ph type="sldNum" sz="quarter" idx="12"/>
          </p:nvPr>
        </p:nvSpPr>
        <p:spPr>
          <a:xfrm>
            <a:off x="740702" y="1202185"/>
            <a:ext cx="3657600" cy="27432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tint val="75000"/>
                  </a:srgbClr>
                </a:solidFill>
                <a:latin typeface="__Roboto_053b0a"/>
                <a:ea typeface="微软雅黑"/>
              </a:rPr>
              <a:t>Sender</a:t>
            </a:r>
            <a:r>
              <a:rPr lang="zh-CN" altLang="en-US" sz="1800" dirty="0">
                <a:solidFill>
                  <a:srgbClr val="000000">
                    <a:tint val="75000"/>
                  </a:srgbClr>
                </a:solidFill>
                <a:latin typeface="__Roboto_053b0a"/>
                <a:ea typeface="微软雅黑"/>
              </a:rPr>
              <a:t>，</a:t>
            </a:r>
            <a:r>
              <a:rPr lang="en-US" altLang="zh-CN" sz="1800" dirty="0">
                <a:solidFill>
                  <a:srgbClr val="000000">
                    <a:tint val="75000"/>
                  </a:srgbClr>
                </a:solidFill>
                <a:latin typeface="__Roboto_053b0a"/>
                <a:ea typeface="微软雅黑"/>
              </a:rPr>
              <a:t>receiver</a:t>
            </a:r>
            <a:endParaRPr kumimoji="0" lang="en-US" sz="1800" b="0" i="0" u="none" strike="noStrike" kern="1200" cap="none" spc="0" normalizeH="0" baseline="0" noProof="0" dirty="0">
              <a:ln>
                <a:noFill/>
              </a:ln>
              <a:solidFill>
                <a:srgbClr val="000000">
                  <a:tint val="75000"/>
                </a:srgbClr>
              </a:solidFill>
              <a:effectLst/>
              <a:uLnTx/>
              <a:uFillTx/>
              <a:latin typeface="__Roboto_053b0a"/>
              <a:ea typeface="微软雅黑"/>
            </a:endParaRPr>
          </a:p>
        </p:txBody>
      </p:sp>
      <p:sp>
        <p:nvSpPr>
          <p:cNvPr id="9" name="文本框 8">
            <a:extLst>
              <a:ext uri="{FF2B5EF4-FFF2-40B4-BE49-F238E27FC236}">
                <a16:creationId xmlns:a16="http://schemas.microsoft.com/office/drawing/2014/main" id="{567DF014-604D-7824-465A-376D047523D6}"/>
              </a:ext>
            </a:extLst>
          </p:cNvPr>
          <p:cNvSpPr txBox="1"/>
          <p:nvPr/>
        </p:nvSpPr>
        <p:spPr>
          <a:xfrm>
            <a:off x="1524438" y="6093220"/>
            <a:ext cx="1770480" cy="417358"/>
          </a:xfrm>
          <a:prstGeom prst="rect">
            <a:avLst/>
          </a:prstGeom>
          <a:ln w="12700">
            <a:prstDash val="solid"/>
            <a:miter/>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5" name="图片 4">
            <a:extLst>
              <a:ext uri="{FF2B5EF4-FFF2-40B4-BE49-F238E27FC236}">
                <a16:creationId xmlns:a16="http://schemas.microsoft.com/office/drawing/2014/main" id="{02C0566C-E975-F69C-CF31-8F01881CF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 y="1838156"/>
            <a:ext cx="9717969" cy="4672422"/>
          </a:xfrm>
          <a:prstGeom prst="rect">
            <a:avLst/>
          </a:prstGeom>
        </p:spPr>
      </p:pic>
      <p:sp>
        <p:nvSpPr>
          <p:cNvPr id="7" name="Slide Number Placeholder 2">
            <a:extLst>
              <a:ext uri="{FF2B5EF4-FFF2-40B4-BE49-F238E27FC236}">
                <a16:creationId xmlns:a16="http://schemas.microsoft.com/office/drawing/2014/main" id="{50A70CC8-F23B-6152-612C-A1A8314E8278}"/>
              </a:ext>
            </a:extLst>
          </p:cNvPr>
          <p:cNvSpPr txBox="1">
            <a:spLocks/>
          </p:cNvSpPr>
          <p:nvPr/>
        </p:nvSpPr>
        <p:spPr>
          <a:xfrm>
            <a:off x="740702" y="1476505"/>
            <a:ext cx="3657600"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zh-CN" sz="1800" dirty="0">
                <a:solidFill>
                  <a:srgbClr val="000000">
                    <a:tint val="75000"/>
                  </a:srgbClr>
                </a:solidFill>
                <a:latin typeface="__IBM_Plex_Mono_eec3d6"/>
                <a:ea typeface="微软雅黑"/>
              </a:rPr>
              <a:t>/</a:t>
            </a:r>
            <a:r>
              <a:rPr lang="en-US" altLang="zh-CN" sz="1800" dirty="0" err="1">
                <a:solidFill>
                  <a:srgbClr val="000000">
                    <a:tint val="75000"/>
                  </a:srgbClr>
                </a:solidFill>
                <a:latin typeface="__Roboto_053b0a"/>
                <a:ea typeface="微软雅黑"/>
              </a:rPr>
              <a:t>api</a:t>
            </a:r>
            <a:r>
              <a:rPr lang="en-US" altLang="zh-CN" sz="1800" dirty="0">
                <a:solidFill>
                  <a:srgbClr val="000000">
                    <a:tint val="75000"/>
                  </a:srgbClr>
                </a:solidFill>
                <a:latin typeface="__Roboto_053b0a"/>
                <a:ea typeface="微软雅黑"/>
              </a:rPr>
              <a:t>/v1/transactions/{</a:t>
            </a:r>
            <a:r>
              <a:rPr lang="en-US" altLang="zh-CN" sz="1800" dirty="0" err="1">
                <a:solidFill>
                  <a:srgbClr val="000000">
                    <a:tint val="75000"/>
                  </a:srgbClr>
                </a:solidFill>
                <a:latin typeface="__Roboto_053b0a"/>
                <a:ea typeface="微软雅黑"/>
              </a:rPr>
              <a:t>transactionId</a:t>
            </a:r>
            <a:r>
              <a:rPr lang="en-US" altLang="zh-CN" sz="1800" dirty="0">
                <a:solidFill>
                  <a:srgbClr val="000000">
                    <a:tint val="75000"/>
                  </a:srgbClr>
                </a:solidFill>
                <a:latin typeface="__Roboto_053b0a"/>
                <a:ea typeface="微软雅黑"/>
              </a:rPr>
              <a:t>}</a:t>
            </a:r>
            <a:endParaRPr lang="en-US" sz="1800" dirty="0">
              <a:solidFill>
                <a:srgbClr val="000000">
                  <a:tint val="75000"/>
                </a:srgbClr>
              </a:solidFill>
              <a:latin typeface="__Roboto_053b0a"/>
              <a:ea typeface="微软雅黑"/>
            </a:endParaRPr>
          </a:p>
        </p:txBody>
      </p:sp>
    </p:spTree>
    <p:extLst>
      <p:ext uri="{BB962C8B-B14F-4D97-AF65-F5344CB8AC3E}">
        <p14:creationId xmlns:p14="http://schemas.microsoft.com/office/powerpoint/2010/main" val="18812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BF0FC-4E84-246C-EB9F-BDF89E6F2B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C4185F-33A4-30F3-C413-1F316B5BD101}"/>
              </a:ext>
            </a:extLst>
          </p:cNvPr>
          <p:cNvSpPr>
            <a:spLocks noGrp="1"/>
          </p:cNvSpPr>
          <p:nvPr>
            <p:ph type="title" idx="4294967295"/>
          </p:nvPr>
        </p:nvSpPr>
        <p:spPr>
          <a:xfrm>
            <a:off x="1479658" y="680690"/>
            <a:ext cx="7584915" cy="726463"/>
          </a:xfrm>
          <a:prstGeom prst="rect">
            <a:avLst/>
          </a:prstGeom>
        </p:spPr>
        <p:txBody>
          <a:bodyPr/>
          <a:lstStyle/>
          <a:p>
            <a:pPr lvl="0" algn="ctr"/>
            <a:r>
              <a:rPr lang="en-US" altLang="en-US" b="1" dirty="0">
                <a:solidFill>
                  <a:srgbClr val="0D0D0D"/>
                </a:solidFill>
                <a:highlight>
                  <a:srgbClr val="FFFFFF"/>
                </a:highlight>
                <a:latin typeface="Söhne"/>
                <a:ea typeface="Söhne"/>
              </a:rPr>
              <a:t>The  whole Data solation  F</a:t>
            </a:r>
            <a:r>
              <a:rPr lang="en-US" altLang="zh-CN" b="1" dirty="0">
                <a:solidFill>
                  <a:srgbClr val="0D0D0D"/>
                </a:solidFill>
                <a:highlight>
                  <a:srgbClr val="FFFFFF"/>
                </a:highlight>
                <a:latin typeface="Söhne"/>
                <a:ea typeface="Söhne"/>
              </a:rPr>
              <a:t>low chart  </a:t>
            </a:r>
            <a:endParaRPr dirty="0"/>
          </a:p>
        </p:txBody>
      </p:sp>
      <p:sp>
        <p:nvSpPr>
          <p:cNvPr id="5" name="文本框 4">
            <a:extLst>
              <a:ext uri="{FF2B5EF4-FFF2-40B4-BE49-F238E27FC236}">
                <a16:creationId xmlns:a16="http://schemas.microsoft.com/office/drawing/2014/main" id="{531A130E-1CB4-57F6-06F0-2D9865C64DBF}"/>
              </a:ext>
            </a:extLst>
          </p:cNvPr>
          <p:cNvSpPr txBox="1"/>
          <p:nvPr/>
        </p:nvSpPr>
        <p:spPr>
          <a:xfrm>
            <a:off x="1303446" y="3902517"/>
            <a:ext cx="1413627" cy="777457"/>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微软雅黑"/>
                <a:ea typeface="微软雅黑"/>
              </a:rPr>
              <a:t>hedera</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微软雅黑"/>
                <a:ea typeface="微软雅黑"/>
              </a:rPr>
              <a:t>node</a:t>
            </a:r>
          </a:p>
        </p:txBody>
      </p:sp>
      <p:sp>
        <p:nvSpPr>
          <p:cNvPr id="6" name="文本框 5">
            <a:extLst>
              <a:ext uri="{FF2B5EF4-FFF2-40B4-BE49-F238E27FC236}">
                <a16:creationId xmlns:a16="http://schemas.microsoft.com/office/drawing/2014/main" id="{4CF421EF-7340-10DA-9779-56964DAD23BB}"/>
              </a:ext>
            </a:extLst>
          </p:cNvPr>
          <p:cNvSpPr txBox="1"/>
          <p:nvPr/>
        </p:nvSpPr>
        <p:spPr>
          <a:xfrm>
            <a:off x="944978" y="2607085"/>
            <a:ext cx="1805256"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7" name="文本框 6">
            <a:extLst>
              <a:ext uri="{FF2B5EF4-FFF2-40B4-BE49-F238E27FC236}">
                <a16:creationId xmlns:a16="http://schemas.microsoft.com/office/drawing/2014/main" id="{DF746FC7-2AF5-B69B-C4FE-FD040F618789}"/>
              </a:ext>
            </a:extLst>
          </p:cNvPr>
          <p:cNvSpPr txBox="1"/>
          <p:nvPr/>
        </p:nvSpPr>
        <p:spPr>
          <a:xfrm>
            <a:off x="942737" y="3171776"/>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文本框 7">
            <a:extLst>
              <a:ext uri="{FF2B5EF4-FFF2-40B4-BE49-F238E27FC236}">
                <a16:creationId xmlns:a16="http://schemas.microsoft.com/office/drawing/2014/main" id="{45CC9898-FAB5-E25E-F1CF-4341F8B7E782}"/>
              </a:ext>
            </a:extLst>
          </p:cNvPr>
          <p:cNvSpPr txBox="1"/>
          <p:nvPr/>
        </p:nvSpPr>
        <p:spPr>
          <a:xfrm>
            <a:off x="1098110" y="3501218"/>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9" name="文本框 8">
            <a:extLst>
              <a:ext uri="{FF2B5EF4-FFF2-40B4-BE49-F238E27FC236}">
                <a16:creationId xmlns:a16="http://schemas.microsoft.com/office/drawing/2014/main" id="{331EF9A9-C2B5-109B-119A-39143CC4E8E6}"/>
              </a:ext>
            </a:extLst>
          </p:cNvPr>
          <p:cNvSpPr txBox="1"/>
          <p:nvPr/>
        </p:nvSpPr>
        <p:spPr>
          <a:xfrm>
            <a:off x="1002656" y="3850692"/>
            <a:ext cx="1297973"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0" name="文本框 9">
            <a:extLst>
              <a:ext uri="{FF2B5EF4-FFF2-40B4-BE49-F238E27FC236}">
                <a16:creationId xmlns:a16="http://schemas.microsoft.com/office/drawing/2014/main" id="{5941AC9F-A865-7C8F-7FC0-9EB138AA7B32}"/>
              </a:ext>
            </a:extLst>
          </p:cNvPr>
          <p:cNvSpPr txBox="1"/>
          <p:nvPr/>
        </p:nvSpPr>
        <p:spPr>
          <a:xfrm>
            <a:off x="1467436" y="4636508"/>
            <a:ext cx="174625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3" name="矩形: 圆角 12">
            <a:extLst>
              <a:ext uri="{FF2B5EF4-FFF2-40B4-BE49-F238E27FC236}">
                <a16:creationId xmlns:a16="http://schemas.microsoft.com/office/drawing/2014/main" id="{E07AF8A2-9C98-EC9B-7265-5ADBE15B5EA7}"/>
              </a:ext>
            </a:extLst>
          </p:cNvPr>
          <p:cNvSpPr/>
          <p:nvPr/>
        </p:nvSpPr>
        <p:spPr>
          <a:xfrm>
            <a:off x="3319811" y="2800615"/>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5" name="文本框 14">
            <a:extLst>
              <a:ext uri="{FF2B5EF4-FFF2-40B4-BE49-F238E27FC236}">
                <a16:creationId xmlns:a16="http://schemas.microsoft.com/office/drawing/2014/main" id="{2CBC2DCE-3F79-55D1-5259-4F84A2CD3F0D}"/>
              </a:ext>
            </a:extLst>
          </p:cNvPr>
          <p:cNvSpPr txBox="1"/>
          <p:nvPr/>
        </p:nvSpPr>
        <p:spPr>
          <a:xfrm>
            <a:off x="3762729" y="3564591"/>
            <a:ext cx="844550" cy="12692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微软雅黑"/>
                <a:ea typeface="微软雅黑"/>
              </a:rPr>
              <a:t>All contract tokens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16" name="矩形: 圆角 15">
            <a:extLst>
              <a:ext uri="{FF2B5EF4-FFF2-40B4-BE49-F238E27FC236}">
                <a16:creationId xmlns:a16="http://schemas.microsoft.com/office/drawing/2014/main" id="{17BFE55F-FD8D-4903-3698-9A796A1B7CB5}"/>
              </a:ext>
            </a:extLst>
          </p:cNvPr>
          <p:cNvSpPr/>
          <p:nvPr/>
        </p:nvSpPr>
        <p:spPr>
          <a:xfrm>
            <a:off x="5103770" y="2797156"/>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7" name="文本框 16">
            <a:extLst>
              <a:ext uri="{FF2B5EF4-FFF2-40B4-BE49-F238E27FC236}">
                <a16:creationId xmlns:a16="http://schemas.microsoft.com/office/drawing/2014/main" id="{CC6A2703-1FB4-9B16-E271-B933F851830B}"/>
              </a:ext>
            </a:extLst>
          </p:cNvPr>
          <p:cNvSpPr txBox="1"/>
          <p:nvPr/>
        </p:nvSpPr>
        <p:spPr>
          <a:xfrm>
            <a:off x="5502972" y="3564591"/>
            <a:ext cx="844550" cy="1509324"/>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All the series numbers of each contract</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19" name="矩形: 圆角 18">
            <a:extLst>
              <a:ext uri="{FF2B5EF4-FFF2-40B4-BE49-F238E27FC236}">
                <a16:creationId xmlns:a16="http://schemas.microsoft.com/office/drawing/2014/main" id="{BD79599E-AEA2-DAA8-9BB6-839ED33B88FB}"/>
              </a:ext>
            </a:extLst>
          </p:cNvPr>
          <p:cNvSpPr/>
          <p:nvPr/>
        </p:nvSpPr>
        <p:spPr>
          <a:xfrm>
            <a:off x="6984566" y="2749412"/>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1" name="文本框 20">
            <a:extLst>
              <a:ext uri="{FF2B5EF4-FFF2-40B4-BE49-F238E27FC236}">
                <a16:creationId xmlns:a16="http://schemas.microsoft.com/office/drawing/2014/main" id="{6377AFED-A354-8DB9-5A59-F1FB333539BF}"/>
              </a:ext>
            </a:extLst>
          </p:cNvPr>
          <p:cNvSpPr txBox="1"/>
          <p:nvPr/>
        </p:nvSpPr>
        <p:spPr>
          <a:xfrm>
            <a:off x="7084273" y="3635109"/>
            <a:ext cx="1102725" cy="1749390"/>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Transaction details</a:t>
            </a:r>
            <a:r>
              <a:rPr lang="en-US" altLang="en-US" sz="1200" dirty="0">
                <a:solidFill>
                  <a:srgbClr val="000000"/>
                </a:solidFill>
                <a:latin typeface="微软雅黑"/>
                <a:ea typeface="微软雅黑"/>
              </a:rPr>
              <a:t>,</a:t>
            </a:r>
            <a:r>
              <a:rPr kumimoji="0" lang="en-US" altLang="en-US" sz="1200" b="0" i="0" u="none" strike="noStrike" kern="1200" cap="none" spc="0" normalizeH="0" baseline="0" noProof="0" dirty="0">
                <a:ln>
                  <a:noFill/>
                </a:ln>
                <a:solidFill>
                  <a:srgbClr val="000000"/>
                </a:solidFill>
                <a:effectLst/>
                <a:uLnTx/>
                <a:uFillTx/>
                <a:latin typeface="微软雅黑"/>
                <a:ea typeface="微软雅黑"/>
              </a:rPr>
              <a:t> Transaction account  detail</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22" name="矩形: 圆角 21">
            <a:extLst>
              <a:ext uri="{FF2B5EF4-FFF2-40B4-BE49-F238E27FC236}">
                <a16:creationId xmlns:a16="http://schemas.microsoft.com/office/drawing/2014/main" id="{A14B35A3-259A-6C65-730D-99F19F638EA9}"/>
              </a:ext>
            </a:extLst>
          </p:cNvPr>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3" name="文本框 22">
            <a:extLst>
              <a:ext uri="{FF2B5EF4-FFF2-40B4-BE49-F238E27FC236}">
                <a16:creationId xmlns:a16="http://schemas.microsoft.com/office/drawing/2014/main" id="{51A01430-A4A7-17FA-2E61-FC9578DB4541}"/>
              </a:ext>
            </a:extLst>
          </p:cNvPr>
          <p:cNvSpPr txBox="1"/>
          <p:nvPr/>
        </p:nvSpPr>
        <p:spPr>
          <a:xfrm>
            <a:off x="9217555" y="1999976"/>
            <a:ext cx="949740" cy="905248"/>
          </a:xfrm>
          <a:prstGeom prst="rect">
            <a:avLst/>
          </a:prstGeom>
          <a:ln w="12700">
            <a:prstDash val="solid"/>
            <a:miter/>
          </a:ln>
        </p:spPr>
        <p:txBody>
          <a:bodyPr wrap="square">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err="1">
                <a:ln>
                  <a:noFill/>
                </a:ln>
                <a:solidFill>
                  <a:srgbClr val="000000"/>
                </a:solidFill>
                <a:effectLst/>
                <a:uLnTx/>
                <a:uFillTx/>
                <a:latin typeface="微软雅黑"/>
                <a:ea typeface="微软雅黑"/>
              </a:rPr>
              <a:t>caculation</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a:p>
            <a:pPr marL="0" marR="0" lvl="0" indent="0" algn="ctr" defTabSz="914400" eaLnBrk="1" fontAlgn="auto" latinLnBrk="0" hangingPunct="1">
              <a:lnSpc>
                <a:spcPct val="130000"/>
              </a:lnSpc>
              <a:spcBef>
                <a:spcPts val="0"/>
              </a:spcBef>
              <a:spcAft>
                <a:spcPts val="0"/>
              </a:spcAft>
              <a:buClrTx/>
              <a:buSzTx/>
              <a:buFontTx/>
              <a:buNone/>
              <a:tabLst/>
              <a:defRPr/>
            </a:pPr>
            <a:r>
              <a:rPr lang="en-US" altLang="en-US" sz="1400" b="1" dirty="0">
                <a:solidFill>
                  <a:srgbClr val="000000"/>
                </a:solidFill>
                <a:latin typeface="微软雅黑"/>
                <a:ea typeface="微软雅黑"/>
              </a:rPr>
              <a:t>index</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sp>
        <p:nvSpPr>
          <p:cNvPr id="24" name="矩形: 圆角 23">
            <a:extLst>
              <a:ext uri="{FF2B5EF4-FFF2-40B4-BE49-F238E27FC236}">
                <a16:creationId xmlns:a16="http://schemas.microsoft.com/office/drawing/2014/main" id="{43EACBCC-D03B-392B-FB1C-9B781338A216}"/>
              </a:ext>
            </a:extLst>
          </p:cNvPr>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5" name="文本框 24">
            <a:extLst>
              <a:ext uri="{FF2B5EF4-FFF2-40B4-BE49-F238E27FC236}">
                <a16:creationId xmlns:a16="http://schemas.microsoft.com/office/drawing/2014/main" id="{198D603F-930C-3FA3-4295-EBE6E4D0259A}"/>
              </a:ext>
            </a:extLst>
          </p:cNvPr>
          <p:cNvSpPr txBox="1"/>
          <p:nvPr/>
        </p:nvSpPr>
        <p:spPr>
          <a:xfrm>
            <a:off x="8863398" y="3208020"/>
            <a:ext cx="1587500" cy="625171"/>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 Ethereum</a:t>
            </a:r>
          </a:p>
          <a:p>
            <a:pPr marL="0" marR="0" lvl="0" indent="0" algn="ctr" defTabSz="914400" eaLnBrk="1" fontAlgn="auto" latinLnBrk="0" hangingPunct="1">
              <a:lnSpc>
                <a:spcPct val="130000"/>
              </a:lnSpc>
              <a:spcBef>
                <a:spcPts val="0"/>
              </a:spcBef>
              <a:spcAft>
                <a:spcPts val="0"/>
              </a:spcAft>
              <a:buClrTx/>
              <a:buSzTx/>
              <a:buFontTx/>
              <a:buNone/>
              <a:tabLst/>
              <a:defRPr/>
            </a:pPr>
            <a:r>
              <a:rPr lang="en-US" altLang="en-US" sz="1400" b="1" dirty="0" err="1">
                <a:solidFill>
                  <a:srgbClr val="000000"/>
                </a:solidFill>
                <a:latin typeface="微软雅黑"/>
                <a:ea typeface="微软雅黑"/>
              </a:rPr>
              <a:t>compason</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sp>
        <p:nvSpPr>
          <p:cNvPr id="26" name="矩形: 圆角 25">
            <a:extLst>
              <a:ext uri="{FF2B5EF4-FFF2-40B4-BE49-F238E27FC236}">
                <a16:creationId xmlns:a16="http://schemas.microsoft.com/office/drawing/2014/main" id="{BA7D2610-B8B8-3778-4B99-AFCF4B89DC35}"/>
              </a:ext>
            </a:extLst>
          </p:cNvPr>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7" name="文本框 26">
            <a:extLst>
              <a:ext uri="{FF2B5EF4-FFF2-40B4-BE49-F238E27FC236}">
                <a16:creationId xmlns:a16="http://schemas.microsoft.com/office/drawing/2014/main" id="{1BD8DC7D-3D82-0121-B061-C68912663099}"/>
              </a:ext>
            </a:extLst>
          </p:cNvPr>
          <p:cNvSpPr txBox="1"/>
          <p:nvPr/>
        </p:nvSpPr>
        <p:spPr>
          <a:xfrm>
            <a:off x="8863398" y="4199591"/>
            <a:ext cx="1587500" cy="625171"/>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 daily </a:t>
            </a:r>
            <a:r>
              <a:rPr kumimoji="0" lang="en-US" altLang="en-US" sz="1400" b="1" i="0" u="none" strike="noStrike" kern="1200" cap="none" spc="0" normalizeH="0" baseline="0" noProof="0" dirty="0" err="1">
                <a:ln>
                  <a:noFill/>
                </a:ln>
                <a:solidFill>
                  <a:srgbClr val="000000"/>
                </a:solidFill>
                <a:effectLst/>
                <a:uLnTx/>
                <a:uFillTx/>
                <a:latin typeface="微软雅黑"/>
                <a:ea typeface="微软雅黑"/>
              </a:rPr>
              <a:t>maintaince</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cxnSp>
        <p:nvCxnSpPr>
          <p:cNvPr id="28" name="直接箭头连接符 27">
            <a:extLst>
              <a:ext uri="{FF2B5EF4-FFF2-40B4-BE49-F238E27FC236}">
                <a16:creationId xmlns:a16="http://schemas.microsoft.com/office/drawing/2014/main" id="{791FB548-51AB-C164-A1C7-38DC40A89807}"/>
              </a:ext>
            </a:extLst>
          </p:cNvPr>
          <p:cNvCxnSpPr>
            <a:cxnSpLocks/>
          </p:cNvCxnSpPr>
          <p:nvPr/>
        </p:nvCxnSpPr>
        <p:spPr>
          <a:xfrm>
            <a:off x="2836409" y="4120271"/>
            <a:ext cx="414450" cy="9928"/>
          </a:xfrm>
          <a:prstGeom prst="straightConnector1">
            <a:avLst/>
          </a:prstGeom>
          <a:noFill/>
          <a:ln w="25400">
            <a:solidFill>
              <a:srgbClr val="000000"/>
            </a:solidFill>
            <a:prstDash val="solid"/>
            <a:headEnd/>
            <a:tailEnd type="triangle"/>
          </a:ln>
        </p:spPr>
      </p:cxnSp>
      <p:cxnSp>
        <p:nvCxnSpPr>
          <p:cNvPr id="30" name="直接箭头连接符 29">
            <a:extLst>
              <a:ext uri="{FF2B5EF4-FFF2-40B4-BE49-F238E27FC236}">
                <a16:creationId xmlns:a16="http://schemas.microsoft.com/office/drawing/2014/main" id="{8350F2C1-EF9C-A64E-8B92-9D8EF449B318}"/>
              </a:ext>
            </a:extLst>
          </p:cNvPr>
          <p:cNvCxnSpPr>
            <a:cxnSpLocks/>
          </p:cNvCxnSpPr>
          <p:nvPr/>
        </p:nvCxnSpPr>
        <p:spPr>
          <a:xfrm>
            <a:off x="6332896" y="4248488"/>
            <a:ext cx="705237" cy="42757"/>
          </a:xfrm>
          <a:prstGeom prst="straightConnector1">
            <a:avLst/>
          </a:prstGeom>
          <a:noFill/>
          <a:ln w="25400">
            <a:solidFill>
              <a:srgbClr val="000000"/>
            </a:solidFill>
            <a:prstDash val="solid"/>
            <a:headEnd/>
            <a:tailEnd type="triangle"/>
          </a:ln>
        </p:spPr>
      </p:cxnSp>
      <p:cxnSp>
        <p:nvCxnSpPr>
          <p:cNvPr id="31" name="直接箭头连接符 30">
            <a:extLst>
              <a:ext uri="{FF2B5EF4-FFF2-40B4-BE49-F238E27FC236}">
                <a16:creationId xmlns:a16="http://schemas.microsoft.com/office/drawing/2014/main" id="{02E7D7A6-4BEB-DB7D-6FE6-D692011F8843}"/>
              </a:ext>
            </a:extLst>
          </p:cNvPr>
          <p:cNvCxnSpPr>
            <a:cxnSpLocks/>
          </p:cNvCxnSpPr>
          <p:nvPr/>
        </p:nvCxnSpPr>
        <p:spPr>
          <a:xfrm flipV="1">
            <a:off x="8541349" y="2609117"/>
            <a:ext cx="312787" cy="78754"/>
          </a:xfrm>
          <a:prstGeom prst="straightConnector1">
            <a:avLst/>
          </a:prstGeom>
          <a:noFill/>
          <a:ln w="25400">
            <a:solidFill>
              <a:srgbClr val="000000"/>
            </a:solidFill>
            <a:prstDash val="solid"/>
            <a:headEnd/>
            <a:tailEnd type="triangle"/>
          </a:ln>
        </p:spPr>
      </p:cxnSp>
      <p:cxnSp>
        <p:nvCxnSpPr>
          <p:cNvPr id="32" name="直接箭头连接符 31">
            <a:extLst>
              <a:ext uri="{FF2B5EF4-FFF2-40B4-BE49-F238E27FC236}">
                <a16:creationId xmlns:a16="http://schemas.microsoft.com/office/drawing/2014/main" id="{AB3B3512-4AA2-DC03-0B21-9E1FC637A3FF}"/>
              </a:ext>
            </a:extLst>
          </p:cNvPr>
          <p:cNvCxnSpPr/>
          <p:nvPr/>
        </p:nvCxnSpPr>
        <p:spPr>
          <a:xfrm>
            <a:off x="8580286" y="4534088"/>
            <a:ext cx="334992" cy="9928"/>
          </a:xfrm>
          <a:prstGeom prst="straightConnector1">
            <a:avLst/>
          </a:prstGeom>
          <a:noFill/>
          <a:ln w="25400">
            <a:solidFill>
              <a:srgbClr val="000000"/>
            </a:solidFill>
            <a:prstDash val="solid"/>
            <a:headEnd/>
            <a:tailEnd type="triangle"/>
          </a:ln>
        </p:spPr>
      </p:cxnSp>
      <p:cxnSp>
        <p:nvCxnSpPr>
          <p:cNvPr id="33" name="直接箭头连接符 32">
            <a:extLst>
              <a:ext uri="{FF2B5EF4-FFF2-40B4-BE49-F238E27FC236}">
                <a16:creationId xmlns:a16="http://schemas.microsoft.com/office/drawing/2014/main" id="{A039B334-8F0C-28B9-F811-BE3F44DCC107}"/>
              </a:ext>
            </a:extLst>
          </p:cNvPr>
          <p:cNvCxnSpPr/>
          <p:nvPr/>
        </p:nvCxnSpPr>
        <p:spPr>
          <a:xfrm flipV="1">
            <a:off x="8541171" y="5611590"/>
            <a:ext cx="337564" cy="19857"/>
          </a:xfrm>
          <a:prstGeom prst="straightConnector1">
            <a:avLst/>
          </a:prstGeom>
          <a:noFill/>
          <a:ln w="25400">
            <a:solidFill>
              <a:srgbClr val="000000"/>
            </a:solidFill>
            <a:prstDash val="solid"/>
            <a:headEnd/>
            <a:tailEnd type="triangle"/>
          </a:ln>
        </p:spPr>
      </p:cxnSp>
      <p:sp>
        <p:nvSpPr>
          <p:cNvPr id="34" name="文本框 33">
            <a:extLst>
              <a:ext uri="{FF2B5EF4-FFF2-40B4-BE49-F238E27FC236}">
                <a16:creationId xmlns:a16="http://schemas.microsoft.com/office/drawing/2014/main" id="{9C18BADF-221E-5467-3285-B25AB8B8AA80}"/>
              </a:ext>
            </a:extLst>
          </p:cNvPr>
          <p:cNvSpPr txBox="1"/>
          <p:nvPr/>
        </p:nvSpPr>
        <p:spPr>
          <a:xfrm>
            <a:off x="4624325" y="3890629"/>
            <a:ext cx="745453" cy="290977"/>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rPr>
              <a:t>a</a:t>
            </a:r>
            <a:r>
              <a:rPr kumimoji="0" lang="en-US" altLang="en-US" sz="1100" b="0" i="0" u="none" strike="noStrike" kern="1200" cap="none" spc="0" normalizeH="0" baseline="0" noProof="0" dirty="0">
                <a:ln>
                  <a:noFill/>
                </a:ln>
                <a:solidFill>
                  <a:srgbClr val="000000"/>
                </a:solidFill>
                <a:effectLst/>
                <a:uLnTx/>
                <a:uFillTx/>
                <a:latin typeface="微软雅黑"/>
                <a:ea typeface="微软雅黑"/>
              </a:rPr>
              <a:t>pi2</a:t>
            </a:r>
          </a:p>
        </p:txBody>
      </p:sp>
      <p:sp>
        <p:nvSpPr>
          <p:cNvPr id="35" name="文本框 34">
            <a:extLst>
              <a:ext uri="{FF2B5EF4-FFF2-40B4-BE49-F238E27FC236}">
                <a16:creationId xmlns:a16="http://schemas.microsoft.com/office/drawing/2014/main" id="{49981754-3035-24FA-73D9-C19AD3730E85}"/>
              </a:ext>
            </a:extLst>
          </p:cNvPr>
          <p:cNvSpPr txBox="1"/>
          <p:nvPr/>
        </p:nvSpPr>
        <p:spPr>
          <a:xfrm>
            <a:off x="6573717" y="4009092"/>
            <a:ext cx="928832" cy="290977"/>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微软雅黑"/>
                <a:ea typeface="微软雅黑"/>
              </a:rPr>
              <a:t>api3</a:t>
            </a:r>
          </a:p>
        </p:txBody>
      </p:sp>
      <p:sp>
        <p:nvSpPr>
          <p:cNvPr id="36" name="矩形: 圆角 35">
            <a:extLst>
              <a:ext uri="{FF2B5EF4-FFF2-40B4-BE49-F238E27FC236}">
                <a16:creationId xmlns:a16="http://schemas.microsoft.com/office/drawing/2014/main" id="{E082DA69-5B90-B40D-0D37-3BA7EC98C9FA}"/>
              </a:ext>
            </a:extLst>
          </p:cNvPr>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37" name="文本框 36">
            <a:extLst>
              <a:ext uri="{FF2B5EF4-FFF2-40B4-BE49-F238E27FC236}">
                <a16:creationId xmlns:a16="http://schemas.microsoft.com/office/drawing/2014/main" id="{B27AAE1B-2F6D-BA88-3C76-5B1DE0F2545C}"/>
              </a:ext>
            </a:extLst>
          </p:cNvPr>
          <p:cNvSpPr txBox="1"/>
          <p:nvPr/>
        </p:nvSpPr>
        <p:spPr>
          <a:xfrm>
            <a:off x="8863398" y="5440544"/>
            <a:ext cx="1587500" cy="625171"/>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 Hedera</a:t>
            </a:r>
          </a:p>
          <a:p>
            <a:pPr marL="0" marR="0" lvl="0" indent="0" algn="ctr" defTabSz="914400" eaLnBrk="1" fontAlgn="auto" latinLnBrk="0" hangingPunct="1">
              <a:lnSpc>
                <a:spcPct val="130000"/>
              </a:lnSpc>
              <a:spcBef>
                <a:spcPts val="0"/>
              </a:spcBef>
              <a:spcAft>
                <a:spcPts val="0"/>
              </a:spcAft>
              <a:buClrTx/>
              <a:buSzTx/>
              <a:buFontTx/>
              <a:buNone/>
              <a:tabLst/>
              <a:defRPr/>
            </a:pPr>
            <a:r>
              <a:rPr lang="en-US" altLang="en-US" sz="1400" b="1" dirty="0">
                <a:solidFill>
                  <a:srgbClr val="000000"/>
                </a:solidFill>
                <a:latin typeface="微软雅黑"/>
                <a:ea typeface="微软雅黑"/>
              </a:rPr>
              <a:t>report</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cxnSp>
        <p:nvCxnSpPr>
          <p:cNvPr id="38" name="直接箭头连接符 37">
            <a:extLst>
              <a:ext uri="{FF2B5EF4-FFF2-40B4-BE49-F238E27FC236}">
                <a16:creationId xmlns:a16="http://schemas.microsoft.com/office/drawing/2014/main" id="{3449A89C-031E-6519-1420-6E9ABB93A07F}"/>
              </a:ext>
            </a:extLst>
          </p:cNvPr>
          <p:cNvCxnSpPr/>
          <p:nvPr/>
        </p:nvCxnSpPr>
        <p:spPr>
          <a:xfrm>
            <a:off x="8552426" y="3574128"/>
            <a:ext cx="334992" cy="9928"/>
          </a:xfrm>
          <a:prstGeom prst="straightConnector1">
            <a:avLst/>
          </a:prstGeom>
          <a:noFill/>
          <a:ln w="25400">
            <a:solidFill>
              <a:srgbClr val="000000"/>
            </a:solidFill>
            <a:prstDash val="solid"/>
            <a:headEnd/>
            <a:tailEnd type="triangle"/>
          </a:ln>
        </p:spPr>
      </p:cxnSp>
      <p:sp>
        <p:nvSpPr>
          <p:cNvPr id="41" name="文本框 40">
            <a:extLst>
              <a:ext uri="{FF2B5EF4-FFF2-40B4-BE49-F238E27FC236}">
                <a16:creationId xmlns:a16="http://schemas.microsoft.com/office/drawing/2014/main" id="{CB89468D-1799-26C2-A180-B1178667C79C}"/>
              </a:ext>
            </a:extLst>
          </p:cNvPr>
          <p:cNvSpPr txBox="1"/>
          <p:nvPr/>
        </p:nvSpPr>
        <p:spPr>
          <a:xfrm>
            <a:off x="10564622" y="3272272"/>
            <a:ext cx="1263650" cy="345094"/>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sp>
        <p:nvSpPr>
          <p:cNvPr id="42" name="文本框 41">
            <a:extLst>
              <a:ext uri="{FF2B5EF4-FFF2-40B4-BE49-F238E27FC236}">
                <a16:creationId xmlns:a16="http://schemas.microsoft.com/office/drawing/2014/main" id="{BEAE79FA-AF74-DE70-EC4A-2F8846C2563C}"/>
              </a:ext>
            </a:extLst>
          </p:cNvPr>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Traders</a:t>
            </a:r>
          </a:p>
        </p:txBody>
      </p:sp>
      <p:sp>
        <p:nvSpPr>
          <p:cNvPr id="43" name="文本框 42">
            <a:extLst>
              <a:ext uri="{FF2B5EF4-FFF2-40B4-BE49-F238E27FC236}">
                <a16:creationId xmlns:a16="http://schemas.microsoft.com/office/drawing/2014/main" id="{908760C8-581D-AC9B-75AB-D898CFBE509E}"/>
              </a:ext>
            </a:extLst>
          </p:cNvPr>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Newbies</a:t>
            </a:r>
          </a:p>
        </p:txBody>
      </p:sp>
      <p:cxnSp>
        <p:nvCxnSpPr>
          <p:cNvPr id="44" name="直接箭头连接符 43">
            <a:extLst>
              <a:ext uri="{FF2B5EF4-FFF2-40B4-BE49-F238E27FC236}">
                <a16:creationId xmlns:a16="http://schemas.microsoft.com/office/drawing/2014/main" id="{9A9764E9-3882-888A-4202-1CB96F3DFB76}"/>
              </a:ext>
            </a:extLst>
          </p:cNvPr>
          <p:cNvCxnSpPr/>
          <p:nvPr/>
        </p:nvCxnSpPr>
        <p:spPr>
          <a:xfrm>
            <a:off x="10353561" y="3462172"/>
            <a:ext cx="334992" cy="9928"/>
          </a:xfrm>
          <a:prstGeom prst="straightConnector1">
            <a:avLst/>
          </a:prstGeom>
          <a:noFill/>
          <a:ln w="25400">
            <a:solidFill>
              <a:srgbClr val="000000"/>
            </a:solidFill>
            <a:prstDash val="solid"/>
            <a:headEnd/>
            <a:tailEnd type="triangle"/>
          </a:ln>
        </p:spPr>
      </p:cxnSp>
      <p:cxnSp>
        <p:nvCxnSpPr>
          <p:cNvPr id="45" name="直接箭头连接符 44">
            <a:extLst>
              <a:ext uri="{FF2B5EF4-FFF2-40B4-BE49-F238E27FC236}">
                <a16:creationId xmlns:a16="http://schemas.microsoft.com/office/drawing/2014/main" id="{C4E3438C-5CF9-56ED-DBB6-B3E8A1032B32}"/>
              </a:ext>
            </a:extLst>
          </p:cNvPr>
          <p:cNvCxnSpPr/>
          <p:nvPr/>
        </p:nvCxnSpPr>
        <p:spPr>
          <a:xfrm>
            <a:off x="10353561" y="4417096"/>
            <a:ext cx="334992" cy="9928"/>
          </a:xfrm>
          <a:prstGeom prst="straightConnector1">
            <a:avLst/>
          </a:prstGeom>
          <a:noFill/>
          <a:ln w="25400">
            <a:solidFill>
              <a:srgbClr val="000000"/>
            </a:solidFill>
            <a:prstDash val="solid"/>
            <a:headEnd/>
            <a:tailEnd type="triangle"/>
          </a:ln>
        </p:spPr>
      </p:cxnSp>
      <p:cxnSp>
        <p:nvCxnSpPr>
          <p:cNvPr id="46" name="直接箭头连接符 45">
            <a:extLst>
              <a:ext uri="{FF2B5EF4-FFF2-40B4-BE49-F238E27FC236}">
                <a16:creationId xmlns:a16="http://schemas.microsoft.com/office/drawing/2014/main" id="{DB711C69-A1D3-EEA6-C574-0D5A7BC94041}"/>
              </a:ext>
            </a:extLst>
          </p:cNvPr>
          <p:cNvCxnSpPr/>
          <p:nvPr/>
        </p:nvCxnSpPr>
        <p:spPr>
          <a:xfrm>
            <a:off x="10353561" y="5611592"/>
            <a:ext cx="334992" cy="9928"/>
          </a:xfrm>
          <a:prstGeom prst="straightConnector1">
            <a:avLst/>
          </a:prstGeom>
          <a:noFill/>
          <a:ln w="25400">
            <a:solidFill>
              <a:srgbClr val="000000"/>
            </a:solidFill>
            <a:prstDash val="solid"/>
            <a:headEnd/>
            <a:tailEnd type="triangle"/>
          </a:ln>
        </p:spPr>
      </p:cxnSp>
      <p:pic>
        <p:nvPicPr>
          <p:cNvPr id="48" name="图片 47">
            <a:extLst>
              <a:ext uri="{FF2B5EF4-FFF2-40B4-BE49-F238E27FC236}">
                <a16:creationId xmlns:a16="http://schemas.microsoft.com/office/drawing/2014/main" id="{60787423-81AF-F757-8609-CCD1EEDE0D61}"/>
              </a:ext>
            </a:extLst>
          </p:cNvPr>
          <p:cNvPicPr>
            <a:picLocks noChangeAspect="1"/>
          </p:cNvPicPr>
          <p:nvPr/>
        </p:nvPicPr>
        <p:blipFill>
          <a:blip r:embed="rId3"/>
          <a:stretch/>
        </p:blipFill>
        <p:spPr>
          <a:xfrm>
            <a:off x="10942256" y="2910432"/>
            <a:ext cx="361840" cy="361840"/>
          </a:xfrm>
          <a:prstGeom prst="rect">
            <a:avLst/>
          </a:prstGeom>
        </p:spPr>
      </p:pic>
      <p:pic>
        <p:nvPicPr>
          <p:cNvPr id="49" name="图片 48">
            <a:extLst>
              <a:ext uri="{FF2B5EF4-FFF2-40B4-BE49-F238E27FC236}">
                <a16:creationId xmlns:a16="http://schemas.microsoft.com/office/drawing/2014/main" id="{FA29624F-88C0-7DF1-8406-163DE72A735D}"/>
              </a:ext>
            </a:extLst>
          </p:cNvPr>
          <p:cNvPicPr>
            <a:picLocks noChangeAspect="1"/>
          </p:cNvPicPr>
          <p:nvPr/>
        </p:nvPicPr>
        <p:blipFill>
          <a:blip r:embed="rId3"/>
          <a:stretch/>
        </p:blipFill>
        <p:spPr>
          <a:xfrm>
            <a:off x="10942256" y="3880452"/>
            <a:ext cx="361840" cy="361840"/>
          </a:xfrm>
          <a:prstGeom prst="rect">
            <a:avLst/>
          </a:prstGeom>
        </p:spPr>
      </p:pic>
      <p:pic>
        <p:nvPicPr>
          <p:cNvPr id="50" name="图片 49">
            <a:extLst>
              <a:ext uri="{FF2B5EF4-FFF2-40B4-BE49-F238E27FC236}">
                <a16:creationId xmlns:a16="http://schemas.microsoft.com/office/drawing/2014/main" id="{DAAE24A9-127F-302D-93EA-06028605B284}"/>
              </a:ext>
            </a:extLst>
          </p:cNvPr>
          <p:cNvPicPr>
            <a:picLocks noChangeAspect="1"/>
          </p:cNvPicPr>
          <p:nvPr/>
        </p:nvPicPr>
        <p:blipFill>
          <a:blip r:embed="rId3"/>
          <a:stretch/>
        </p:blipFill>
        <p:spPr>
          <a:xfrm>
            <a:off x="10991960" y="5157860"/>
            <a:ext cx="361840" cy="361840"/>
          </a:xfrm>
          <a:prstGeom prst="rect">
            <a:avLst/>
          </a:prstGeom>
        </p:spPr>
      </p:pic>
      <p:sp>
        <p:nvSpPr>
          <p:cNvPr id="54" name="文本框 53">
            <a:extLst>
              <a:ext uri="{FF2B5EF4-FFF2-40B4-BE49-F238E27FC236}">
                <a16:creationId xmlns:a16="http://schemas.microsoft.com/office/drawing/2014/main" id="{84DC7540-3A62-F8C0-169B-83579EFE9348}"/>
              </a:ext>
            </a:extLst>
          </p:cNvPr>
          <p:cNvSpPr txBox="1"/>
          <p:nvPr/>
        </p:nvSpPr>
        <p:spPr>
          <a:xfrm>
            <a:off x="2671613" y="3794506"/>
            <a:ext cx="745453" cy="290977"/>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rPr>
              <a:t>a</a:t>
            </a:r>
            <a:r>
              <a:rPr kumimoji="0" lang="en-US" altLang="en-US" sz="1100" b="0" i="0" u="none" strike="noStrike" kern="1200" cap="none" spc="0" normalizeH="0" baseline="0" noProof="0" dirty="0">
                <a:ln>
                  <a:noFill/>
                </a:ln>
                <a:solidFill>
                  <a:srgbClr val="000000"/>
                </a:solidFill>
                <a:effectLst/>
                <a:uLnTx/>
                <a:uFillTx/>
                <a:latin typeface="微软雅黑"/>
                <a:ea typeface="微软雅黑"/>
              </a:rPr>
              <a:t>pi1</a:t>
            </a:r>
          </a:p>
        </p:txBody>
      </p:sp>
      <p:sp>
        <p:nvSpPr>
          <p:cNvPr id="55" name="矩形: 圆角 54">
            <a:extLst>
              <a:ext uri="{FF2B5EF4-FFF2-40B4-BE49-F238E27FC236}">
                <a16:creationId xmlns:a16="http://schemas.microsoft.com/office/drawing/2014/main" id="{B0C9C71A-156F-084A-29AE-A4825493DAE8}"/>
              </a:ext>
            </a:extLst>
          </p:cNvPr>
          <p:cNvSpPr/>
          <p:nvPr/>
        </p:nvSpPr>
        <p:spPr>
          <a:xfrm>
            <a:off x="1393293" y="2786210"/>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cxnSp>
        <p:nvCxnSpPr>
          <p:cNvPr id="57" name="直接箭头连接符 56">
            <a:extLst>
              <a:ext uri="{FF2B5EF4-FFF2-40B4-BE49-F238E27FC236}">
                <a16:creationId xmlns:a16="http://schemas.microsoft.com/office/drawing/2014/main" id="{D1888A70-1C7E-062B-94C4-C2AC7766343C}"/>
              </a:ext>
            </a:extLst>
          </p:cNvPr>
          <p:cNvCxnSpPr>
            <a:cxnSpLocks/>
          </p:cNvCxnSpPr>
          <p:nvPr/>
        </p:nvCxnSpPr>
        <p:spPr>
          <a:xfrm>
            <a:off x="4578693" y="4183492"/>
            <a:ext cx="414450" cy="9928"/>
          </a:xfrm>
          <a:prstGeom prst="straightConnector1">
            <a:avLst/>
          </a:prstGeom>
          <a:noFill/>
          <a:ln w="25400">
            <a:solidFill>
              <a:srgbClr val="000000"/>
            </a:solidFill>
            <a:prstDash val="solid"/>
            <a:headEnd/>
            <a:tailEnd type="triangle"/>
          </a:ln>
        </p:spPr>
      </p:cxnSp>
      <p:pic>
        <p:nvPicPr>
          <p:cNvPr id="60" name="图片 59">
            <a:extLst>
              <a:ext uri="{FF2B5EF4-FFF2-40B4-BE49-F238E27FC236}">
                <a16:creationId xmlns:a16="http://schemas.microsoft.com/office/drawing/2014/main" id="{383B0871-94B0-1C9E-158E-428B389C0210}"/>
              </a:ext>
            </a:extLst>
          </p:cNvPr>
          <p:cNvPicPr>
            <a:picLocks noChangeAspect="1"/>
          </p:cNvPicPr>
          <p:nvPr/>
        </p:nvPicPr>
        <p:blipFill>
          <a:blip r:embed="rId3"/>
          <a:stretch/>
        </p:blipFill>
        <p:spPr>
          <a:xfrm>
            <a:off x="10925933" y="2110757"/>
            <a:ext cx="361840" cy="361840"/>
          </a:xfrm>
          <a:prstGeom prst="rect">
            <a:avLst/>
          </a:prstGeom>
        </p:spPr>
      </p:pic>
      <p:cxnSp>
        <p:nvCxnSpPr>
          <p:cNvPr id="61" name="直接箭头连接符 60">
            <a:extLst>
              <a:ext uri="{FF2B5EF4-FFF2-40B4-BE49-F238E27FC236}">
                <a16:creationId xmlns:a16="http://schemas.microsoft.com/office/drawing/2014/main" id="{783ADCA2-257B-8361-F537-177C438596F5}"/>
              </a:ext>
            </a:extLst>
          </p:cNvPr>
          <p:cNvCxnSpPr/>
          <p:nvPr/>
        </p:nvCxnSpPr>
        <p:spPr>
          <a:xfrm>
            <a:off x="10397126" y="2367594"/>
            <a:ext cx="334992" cy="9928"/>
          </a:xfrm>
          <a:prstGeom prst="straightConnector1">
            <a:avLst/>
          </a:prstGeom>
          <a:noFill/>
          <a:ln w="25400">
            <a:solidFill>
              <a:srgbClr val="000000"/>
            </a:solidFill>
            <a:prstDash val="solid"/>
            <a:headEnd/>
            <a:tailEnd type="triangle"/>
          </a:ln>
        </p:spPr>
      </p:cxnSp>
      <p:sp>
        <p:nvSpPr>
          <p:cNvPr id="64" name="文本框 63">
            <a:extLst>
              <a:ext uri="{FF2B5EF4-FFF2-40B4-BE49-F238E27FC236}">
                <a16:creationId xmlns:a16="http://schemas.microsoft.com/office/drawing/2014/main" id="{6E236BA9-E63F-E7E3-D76E-B4D09D673CD7}"/>
              </a:ext>
            </a:extLst>
          </p:cNvPr>
          <p:cNvSpPr txBox="1"/>
          <p:nvPr/>
        </p:nvSpPr>
        <p:spPr>
          <a:xfrm>
            <a:off x="10513104" y="2445254"/>
            <a:ext cx="1263650" cy="345094"/>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business</a:t>
            </a:r>
          </a:p>
        </p:txBody>
      </p:sp>
    </p:spTree>
    <p:extLst>
      <p:ext uri="{BB962C8B-B14F-4D97-AF65-F5344CB8AC3E}">
        <p14:creationId xmlns:p14="http://schemas.microsoft.com/office/powerpoint/2010/main" val="33582850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iSlide">
  <a:themeElements>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 Presentation Template</Template>
  <TotalTime>2061</TotalTime>
  <Words>1649</Words>
  <Application>Microsoft Office PowerPoint</Application>
  <PresentationFormat>宽屏</PresentationFormat>
  <Paragraphs>339</Paragraphs>
  <Slides>36</Slides>
  <Notes>11</Notes>
  <HiddenSlides>3</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__IBM_Plex_Mono_eec3d6</vt:lpstr>
      <vt:lpstr>__Roboto_053b0a</vt:lpstr>
      <vt:lpstr>-apple-system</vt:lpstr>
      <vt:lpstr>HarmonyOS_Sans_SC_Regular</vt:lpstr>
      <vt:lpstr>Söhne</vt:lpstr>
      <vt:lpstr>等线</vt:lpstr>
      <vt:lpstr>微软雅黑</vt:lpstr>
      <vt:lpstr>Arial</vt:lpstr>
      <vt:lpstr>Calibri</vt:lpstr>
      <vt:lpstr>Designed by iSlide</vt:lpstr>
      <vt:lpstr>HEDERA DATA API</vt:lpstr>
      <vt:lpstr>Content</vt:lpstr>
      <vt:lpstr>PowerPoint 演示文稿</vt:lpstr>
      <vt:lpstr>REST API USAGE</vt:lpstr>
      <vt:lpstr>Data Acquisition Solution </vt:lpstr>
      <vt:lpstr>Data Acquisition Solution</vt:lpstr>
      <vt:lpstr>Data Acquisition Solution</vt:lpstr>
      <vt:lpstr>Data Acquisition Solution</vt:lpstr>
      <vt:lpstr>The  whole Data solation  Flow chart  </vt:lpstr>
      <vt:lpstr>Field different </vt:lpstr>
      <vt:lpstr>achievements</vt:lpstr>
      <vt:lpstr>HKU NFT HOME PAGE</vt:lpstr>
      <vt:lpstr>Why HKU-NFT?</vt:lpstr>
      <vt:lpstr>All-in-one NFT Data Analysis Platform</vt:lpstr>
      <vt:lpstr>Comprehensive Data Insights</vt:lpstr>
      <vt:lpstr>Comprehensive Data Insights</vt:lpstr>
      <vt:lpstr>Customized Data Interface</vt:lpstr>
      <vt:lpstr>Customized Data Interface</vt:lpstr>
      <vt:lpstr>Customized Data Interface</vt:lpstr>
      <vt:lpstr>Customized Data Interface</vt:lpstr>
      <vt:lpstr>Customized Data Interface</vt:lpstr>
      <vt:lpstr>Outstanding Academic Contributions</vt:lpstr>
      <vt:lpstr>Outstanding Academic Contributions</vt:lpstr>
      <vt:lpstr>Vision &amp; Mission</vt:lpstr>
      <vt:lpstr>NFT Data Extract Analysis</vt:lpstr>
      <vt:lpstr>Content</vt:lpstr>
      <vt:lpstr>Fund Transfer Analysis</vt:lpstr>
      <vt:lpstr>Example: ETH Transfer</vt:lpstr>
      <vt:lpstr>Example: ERC20 Transfer</vt:lpstr>
      <vt:lpstr>PowerPoint 演示文稿</vt:lpstr>
      <vt:lpstr>NFT Trading Record</vt:lpstr>
      <vt:lpstr>Smart Contract Analysis</vt:lpstr>
      <vt:lpstr>PowerPoint 演示文稿</vt:lpstr>
      <vt:lpstr>Example: Opensea Seaport</vt:lpstr>
      <vt:lpstr>Example: Opensea Wyvern Protocol</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Server User Guide</dc:title>
  <dc:creator>iSlide</dc:creator>
  <cp:lastModifiedBy>shenzhen HKU</cp:lastModifiedBy>
  <cp:revision>30</cp:revision>
  <cp:lastPrinted>2023-11-06T16:00:00Z</cp:lastPrinted>
  <dcterms:created xsi:type="dcterms:W3CDTF">2023-11-06T16:00:00Z</dcterms:created>
  <dcterms:modified xsi:type="dcterms:W3CDTF">2024-10-24T02:05:37Z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0843b38f-dbb7-4b86-8b5a-6e2c0c76bc79</vt:lpwstr>
  </property>
</Properties>
</file>